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83" r:id="rId4"/>
    <p:sldId id="275" r:id="rId5"/>
    <p:sldId id="276" r:id="rId6"/>
    <p:sldId id="277" r:id="rId7"/>
    <p:sldId id="278" r:id="rId8"/>
    <p:sldId id="284" r:id="rId9"/>
    <p:sldId id="262" r:id="rId10"/>
    <p:sldId id="270" r:id="rId11"/>
    <p:sldId id="271" r:id="rId12"/>
    <p:sldId id="272" r:id="rId13"/>
    <p:sldId id="273" r:id="rId14"/>
    <p:sldId id="274" r:id="rId15"/>
    <p:sldId id="267" r:id="rId16"/>
    <p:sldId id="281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tolzl Bold" panose="00000800000000000000" pitchFamily="50" charset="-52"/>
      <p:bold r:id="rId24"/>
    </p:embeddedFont>
    <p:embeddedFont>
      <p:font typeface="Stolzl Book" panose="00000500000000000000" pitchFamily="50" charset="-52"/>
      <p:regular r:id="rId25"/>
    </p:embeddedFont>
    <p:embeddedFont>
      <p:font typeface="Stolzl Medium" panose="00000600000000000000" charset="-52"/>
      <p:regular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C9E079"/>
    <a:srgbClr val="F7F7F7"/>
    <a:srgbClr val="002254"/>
    <a:srgbClr val="EEEEEE"/>
    <a:srgbClr val="1982EB"/>
    <a:srgbClr val="DED4F2"/>
    <a:srgbClr val="9CDFEC"/>
    <a:srgbClr val="136051"/>
    <a:srgbClr val="F44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8751E-0F19-42B0-AAC0-E88425765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F58E3-C4C6-48D2-838F-967807F2E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de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53AFD-18C1-458A-9C61-D2462610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217E1-0B49-403B-98A4-5B4F3F85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B579D-2B34-4E4B-A73B-75AB7012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32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22472-3EAF-4335-9A78-653B0B6F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4E1666-891D-4BE0-B9E1-70971359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3ECCA-C251-488C-846B-FFF2BCA4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584796-C21E-49CF-8F1A-C2D8A75A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98CB7-F80F-481E-8D5A-32BBEE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5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0A4FB7-1C3B-4438-AEDE-238EF7395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85424F-5290-4A31-BD47-29F10F9E1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7149D-6F76-4B80-9EA9-D539B8D7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3AC23-E0B0-437B-8759-7BEAD5B8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48F04-CB7A-40BA-AB7A-A7A3EEFB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67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543FE-F97C-4881-ABC5-2099F9FF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C7432-3FF5-4A5B-B4E2-43CCA4A1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18A61-B9AE-4594-B045-2AA8C9BC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8811B-0BA7-492A-B9B7-076CBADB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7E871-258A-42F8-80E7-BF234EB6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51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075F3-75E5-4BB8-8C5A-7CC03398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FC7CAB-8B30-47EC-8493-5DEBE7539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98045A-6946-46A1-9F9C-DB2D9E5A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D57CF-0A0C-43D8-85DA-1C820EAC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AC1CD6-D977-4369-88C4-2F772054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75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CB6B4-33E3-4DE3-A503-7A0BE29B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6F3C3-6844-4DA0-8396-8946B167A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F539BA-04A0-4079-BF26-C82161EE0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E3A773-7DC2-4DAA-A642-9AE49F35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51C8E0-F849-42D2-BE7A-8488FBAA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5D68A-5464-49A5-94F0-920EEA6B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52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9D7B5-2D4F-4BAE-8F57-515CC785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05D1D-98A7-443B-B71F-12EF1D00D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D31CD3-BC83-4126-8706-C01F5F5DC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0C59E8-B30E-4047-86E1-A8375F6A9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535DBD-1CB5-4F3A-A9D5-193E20771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3C18B1-6E0D-4720-9B57-F8A1F47B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156E4E-9C89-445F-A835-B547956D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7A9827-F5A7-40BD-B291-47015230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98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FFF43-B376-4254-A583-0C52B47E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B613E9-1BE9-4556-962E-0AE0399F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FE86E-BECA-4CD1-B7F5-9992A29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D025EB-A8F4-4808-BB32-61D40B93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47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B97E76-5C7B-41D7-81A5-53ECE35F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4CD2BA-5809-44EA-A0D3-BAA5F6CA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EDC142-3ABC-4EAF-8593-700A1ECC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54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3423E-756D-413E-B9A2-9A8DFA2F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4E646-5F40-490C-B159-3A8C58A7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216F73-704A-49D7-8A2F-598E790E9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F58BFD-F05E-4713-8C62-4C907DD7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928F0-392D-499E-BC9F-814A1B74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3013E-0775-440D-8409-9E9F1DC4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0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FEB5C-8812-4714-8C4D-94CAF7CA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C1B45-1E0A-488A-A1F4-C8E14769E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A4006-CFC6-445B-BDEE-C330175D5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59CF-5F98-45C7-9D6B-E2239068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C2CF69-438A-4428-BC1A-A68A0283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89955A-9713-42B9-A194-BC0F1080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23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C1D06-AE0E-41E0-A683-7A5914F2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8DAF5A-76FD-420A-9440-599F92B06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14706A-FAF1-41EC-AA09-8BC71D17B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28310-C5BB-4A0B-9AF7-80F285E90D0A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6ADBA-58C0-4D21-A1D7-A202297EF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A8F716-782E-4D64-BC1D-CA70C3D5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3CEE-8B25-44DA-B492-DA3E29AB82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57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accordpost.ru/services/lettershop/direct-market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accordpost.ru/services/lettershop/pechat-i-dostavka-schetov-kvitancij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accordpost.ru/services/lettershop/autsorsing-dokumentooborot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accordpost.ru/services/lettershop/otsifrovka-dokument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accordpost.ru/services/lettershop/rabota-s-klientskoi-bazoi-dannyh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accordpost.ru/services/lettershop/informatsionnyy-kontakt-tsentr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3.svg"/><Relationship Id="rId7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s://www.youtube.com/watch?v=ntNjS5cymmA" TargetMode="External"/><Relationship Id="rId4" Type="http://schemas.openxmlformats.org/officeDocument/2006/relationships/hyperlink" Target="mailto:info@accordpost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s://www.accordpost.ru/company/" TargetMode="Externa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hyperlink" Target="https://www.accordpost.ru/services/lettershop/" TargetMode="Externa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hyperlink" Target="https://reklama.accordpost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hyperlink" Target="https://outdoor.accordpost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hyperlink" Target="https://kadri.accordpost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hyperlink" Target="https://outdoor.accordpost.ru/reklama-v-samoleta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utdoor.accordpost.ru/reklama-v-samoletah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sv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ccordpost.ru/services/lettershop/" TargetMode="Externa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1E68F07-C66C-48ED-93FB-5363C90C10CB}"/>
              </a:ext>
            </a:extLst>
          </p:cNvPr>
          <p:cNvGrpSpPr/>
          <p:nvPr/>
        </p:nvGrpSpPr>
        <p:grpSpPr>
          <a:xfrm>
            <a:off x="6365268" y="-791966"/>
            <a:ext cx="5446888" cy="674491"/>
            <a:chOff x="1250951" y="3018034"/>
            <a:chExt cx="5446888" cy="674491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8446467-5C3A-447E-B45B-1168C03E2AED}"/>
                </a:ext>
              </a:extLst>
            </p:cNvPr>
            <p:cNvGrpSpPr/>
            <p:nvPr/>
          </p:nvGrpSpPr>
          <p:grpSpPr>
            <a:xfrm>
              <a:off x="1250951" y="3035300"/>
              <a:ext cx="1428749" cy="657224"/>
              <a:chOff x="1" y="1"/>
              <a:chExt cx="10691812" cy="7559674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530DFF8-41F7-4724-86B7-0FD517D60C28}"/>
                  </a:ext>
                </a:extLst>
              </p:cNvPr>
              <p:cNvSpPr/>
              <p:nvPr/>
            </p:nvSpPr>
            <p:spPr>
              <a:xfrm>
                <a:off x="1" y="1"/>
                <a:ext cx="2145363" cy="7559674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BA8AB0F9-D0EA-4FA2-92E5-82F5D5064883}"/>
                  </a:ext>
                </a:extLst>
              </p:cNvPr>
              <p:cNvSpPr/>
              <p:nvPr/>
            </p:nvSpPr>
            <p:spPr>
              <a:xfrm>
                <a:off x="2136347" y="1"/>
                <a:ext cx="2145363" cy="7559674"/>
              </a:xfrm>
              <a:prstGeom prst="rect">
                <a:avLst/>
              </a:prstGeom>
              <a:solidFill>
                <a:srgbClr val="005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F4B164C3-DFAC-4D48-816F-00B343166458}"/>
                  </a:ext>
                </a:extLst>
              </p:cNvPr>
              <p:cNvSpPr/>
              <p:nvPr/>
            </p:nvSpPr>
            <p:spPr>
              <a:xfrm>
                <a:off x="4281709" y="1"/>
                <a:ext cx="2145363" cy="7559674"/>
              </a:xfrm>
              <a:prstGeom prst="rect">
                <a:avLst/>
              </a:prstGeom>
              <a:solidFill>
                <a:srgbClr val="1360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08746CC-9281-465A-A703-E22A0946BA6B}"/>
                  </a:ext>
                </a:extLst>
              </p:cNvPr>
              <p:cNvSpPr/>
              <p:nvPr/>
            </p:nvSpPr>
            <p:spPr>
              <a:xfrm>
                <a:off x="6415268" y="1"/>
                <a:ext cx="2145363" cy="7559674"/>
              </a:xfrm>
              <a:prstGeom prst="rect">
                <a:avLst/>
              </a:prstGeom>
              <a:solidFill>
                <a:srgbClr val="C9E0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556C1663-6EFE-46E2-8137-52D632812168}"/>
                  </a:ext>
                </a:extLst>
              </p:cNvPr>
              <p:cNvSpPr/>
              <p:nvPr/>
            </p:nvSpPr>
            <p:spPr>
              <a:xfrm>
                <a:off x="8546450" y="1"/>
                <a:ext cx="2145363" cy="755967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44521730-5589-4F5F-983A-C9A3E8E243EF}"/>
                </a:ext>
              </a:extLst>
            </p:cNvPr>
            <p:cNvGrpSpPr/>
            <p:nvPr/>
          </p:nvGrpSpPr>
          <p:grpSpPr>
            <a:xfrm>
              <a:off x="2678122" y="3031410"/>
              <a:ext cx="1309678" cy="661114"/>
              <a:chOff x="1" y="1"/>
              <a:chExt cx="10691812" cy="7559674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BEC4F0E2-032C-49AF-8BBA-347F620B0398}"/>
                  </a:ext>
                </a:extLst>
              </p:cNvPr>
              <p:cNvSpPr/>
              <p:nvPr/>
            </p:nvSpPr>
            <p:spPr>
              <a:xfrm>
                <a:off x="1" y="1"/>
                <a:ext cx="2145363" cy="7559674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2DD62C58-565F-40EC-ADC3-A118DA31402D}"/>
                  </a:ext>
                </a:extLst>
              </p:cNvPr>
              <p:cNvSpPr/>
              <p:nvPr/>
            </p:nvSpPr>
            <p:spPr>
              <a:xfrm>
                <a:off x="2136347" y="1"/>
                <a:ext cx="2145363" cy="755967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1F81E2AA-EE9D-4610-9A62-8A66D7CD73C2}"/>
                  </a:ext>
                </a:extLst>
              </p:cNvPr>
              <p:cNvSpPr/>
              <p:nvPr/>
            </p:nvSpPr>
            <p:spPr>
              <a:xfrm>
                <a:off x="4281709" y="1"/>
                <a:ext cx="2145363" cy="7559674"/>
              </a:xfrm>
              <a:prstGeom prst="rect">
                <a:avLst/>
              </a:prstGeom>
              <a:solidFill>
                <a:srgbClr val="F97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C9B7822E-769C-482D-A9A9-61A5D060380A}"/>
                  </a:ext>
                </a:extLst>
              </p:cNvPr>
              <p:cNvSpPr/>
              <p:nvPr/>
            </p:nvSpPr>
            <p:spPr>
              <a:xfrm>
                <a:off x="6415268" y="1"/>
                <a:ext cx="2145363" cy="7559674"/>
              </a:xfrm>
              <a:prstGeom prst="rect">
                <a:avLst/>
              </a:prstGeom>
              <a:solidFill>
                <a:srgbClr val="837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30B1BF81-BADC-4B94-AEFE-2D570D3BA110}"/>
                  </a:ext>
                </a:extLst>
              </p:cNvPr>
              <p:cNvSpPr/>
              <p:nvPr/>
            </p:nvSpPr>
            <p:spPr>
              <a:xfrm>
                <a:off x="8546450" y="1"/>
                <a:ext cx="2145363" cy="7559674"/>
              </a:xfrm>
              <a:prstGeom prst="rect">
                <a:avLst/>
              </a:prstGeom>
              <a:solidFill>
                <a:srgbClr val="C8E0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C5E103DC-C67A-4D1D-8BBB-C66AA3261E6C}"/>
                </a:ext>
              </a:extLst>
            </p:cNvPr>
            <p:cNvGrpSpPr/>
            <p:nvPr/>
          </p:nvGrpSpPr>
          <p:grpSpPr>
            <a:xfrm>
              <a:off x="3986354" y="3018035"/>
              <a:ext cx="1309546" cy="674490"/>
              <a:chOff x="1" y="1"/>
              <a:chExt cx="10691812" cy="7559674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D5443993-2EAB-44FD-8560-2810B4256A2C}"/>
                  </a:ext>
                </a:extLst>
              </p:cNvPr>
              <p:cNvSpPr/>
              <p:nvPr/>
            </p:nvSpPr>
            <p:spPr>
              <a:xfrm>
                <a:off x="1" y="1"/>
                <a:ext cx="2145363" cy="7559674"/>
              </a:xfrm>
              <a:prstGeom prst="rect">
                <a:avLst/>
              </a:prstGeom>
              <a:solidFill>
                <a:srgbClr val="DED4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B126B404-2FC8-4256-8A3D-F14AC7A02664}"/>
                  </a:ext>
                </a:extLst>
              </p:cNvPr>
              <p:cNvSpPr/>
              <p:nvPr/>
            </p:nvSpPr>
            <p:spPr>
              <a:xfrm>
                <a:off x="2136347" y="1"/>
                <a:ext cx="2145363" cy="7559674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FCAB3DE9-1243-4417-ACC7-70C7BBF46CCB}"/>
                  </a:ext>
                </a:extLst>
              </p:cNvPr>
              <p:cNvSpPr/>
              <p:nvPr/>
            </p:nvSpPr>
            <p:spPr>
              <a:xfrm>
                <a:off x="4281709" y="1"/>
                <a:ext cx="2145363" cy="7559674"/>
              </a:xfrm>
              <a:prstGeom prst="rect">
                <a:avLst/>
              </a:prstGeom>
              <a:solidFill>
                <a:srgbClr val="1982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087E301C-98FF-49AB-9F8B-0100815FDF3E}"/>
                  </a:ext>
                </a:extLst>
              </p:cNvPr>
              <p:cNvSpPr/>
              <p:nvPr/>
            </p:nvSpPr>
            <p:spPr>
              <a:xfrm>
                <a:off x="6415268" y="1"/>
                <a:ext cx="2145363" cy="755967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03AD5ED0-F06E-4974-8F04-FB9DB7865590}"/>
                  </a:ext>
                </a:extLst>
              </p:cNvPr>
              <p:cNvSpPr/>
              <p:nvPr/>
            </p:nvSpPr>
            <p:spPr>
              <a:xfrm>
                <a:off x="8546450" y="1"/>
                <a:ext cx="2145363" cy="7559674"/>
              </a:xfrm>
              <a:prstGeom prst="rect">
                <a:avLst/>
              </a:prstGeom>
              <a:solidFill>
                <a:srgbClr val="F97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2B6BC76-1CCC-4CF4-822D-81855EF77B0D}"/>
                </a:ext>
              </a:extLst>
            </p:cNvPr>
            <p:cNvGrpSpPr/>
            <p:nvPr/>
          </p:nvGrpSpPr>
          <p:grpSpPr>
            <a:xfrm>
              <a:off x="5294455" y="3018034"/>
              <a:ext cx="1403384" cy="674490"/>
              <a:chOff x="1" y="1"/>
              <a:chExt cx="10691812" cy="7559674"/>
            </a:xfrm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43806F3A-705D-4F4B-AA29-4A0EAAAE40A3}"/>
                  </a:ext>
                </a:extLst>
              </p:cNvPr>
              <p:cNvSpPr/>
              <p:nvPr/>
            </p:nvSpPr>
            <p:spPr>
              <a:xfrm>
                <a:off x="1" y="1"/>
                <a:ext cx="2145363" cy="7559674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BBB0D311-B7EA-4390-BB09-17780D1BDFE3}"/>
                  </a:ext>
                </a:extLst>
              </p:cNvPr>
              <p:cNvSpPr/>
              <p:nvPr/>
            </p:nvSpPr>
            <p:spPr>
              <a:xfrm>
                <a:off x="2136347" y="1"/>
                <a:ext cx="2145363" cy="7559674"/>
              </a:xfrm>
              <a:prstGeom prst="rect">
                <a:avLst/>
              </a:prstGeom>
              <a:solidFill>
                <a:srgbClr val="005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9210E35C-5281-497B-9B74-205FE8147CBC}"/>
                  </a:ext>
                </a:extLst>
              </p:cNvPr>
              <p:cNvSpPr/>
              <p:nvPr/>
            </p:nvSpPr>
            <p:spPr>
              <a:xfrm>
                <a:off x="4281709" y="1"/>
                <a:ext cx="2145363" cy="7559674"/>
              </a:xfrm>
              <a:prstGeom prst="rect">
                <a:avLst/>
              </a:prstGeom>
              <a:solidFill>
                <a:srgbClr val="837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FD98CC3C-090F-4A84-8548-973F5A92AC48}"/>
                  </a:ext>
                </a:extLst>
              </p:cNvPr>
              <p:cNvSpPr/>
              <p:nvPr/>
            </p:nvSpPr>
            <p:spPr>
              <a:xfrm>
                <a:off x="6415268" y="1"/>
                <a:ext cx="2145363" cy="7559674"/>
              </a:xfrm>
              <a:prstGeom prst="rect">
                <a:avLst/>
              </a:prstGeom>
              <a:solidFill>
                <a:srgbClr val="9CDF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442DB164-9F16-48AA-9E7B-DEFD2AEA32E5}"/>
                  </a:ext>
                </a:extLst>
              </p:cNvPr>
              <p:cNvSpPr/>
              <p:nvPr/>
            </p:nvSpPr>
            <p:spPr>
              <a:xfrm>
                <a:off x="8546450" y="1"/>
                <a:ext cx="2145363" cy="755967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BA2BE9D-0D58-46D2-B319-C3302A3A25FF}"/>
              </a:ext>
            </a:extLst>
          </p:cNvPr>
          <p:cNvSpPr txBox="1"/>
          <p:nvPr/>
        </p:nvSpPr>
        <p:spPr>
          <a:xfrm>
            <a:off x="8316921" y="6027331"/>
            <a:ext cx="1231872" cy="23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de-DE" sz="1100" dirty="0">
                <a:solidFill>
                  <a:schemeClr val="bg1"/>
                </a:solidFill>
                <a:latin typeface="Stolzl Book" panose="00000500000000000000" pitchFamily="2" charset="-52"/>
              </a:rPr>
              <a:t>accordpost.ru</a:t>
            </a:r>
            <a:endParaRPr lang="ru-RU" sz="1100" dirty="0">
              <a:solidFill>
                <a:schemeClr val="bg1"/>
              </a:solidFill>
              <a:latin typeface="Stolzl Book" panose="000005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A62CE3-D8AE-4DAC-83DB-EDAA5771D5DB}"/>
              </a:ext>
            </a:extLst>
          </p:cNvPr>
          <p:cNvSpPr txBox="1"/>
          <p:nvPr/>
        </p:nvSpPr>
        <p:spPr>
          <a:xfrm>
            <a:off x="8231783" y="3880471"/>
            <a:ext cx="24574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EEEEEE"/>
                </a:solidFill>
                <a:latin typeface="Stolzl Book" panose="00000500000000000000" pitchFamily="2" charset="-52"/>
              </a:rPr>
              <a:t>Надежный партнер по бизнесу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42D9AE-4A3A-4193-A4AD-D69A7621F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4323" y="-778590"/>
            <a:ext cx="5675576" cy="861471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4B83885-EFCD-4DAD-A0A1-CE15AA193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9334" y="1009979"/>
            <a:ext cx="3087046" cy="12862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252E6B-8487-4326-9283-38E01958E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95" y="2437455"/>
            <a:ext cx="2041277" cy="7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D8AB71F-8007-4A40-A6A1-10C808F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36" y="479714"/>
            <a:ext cx="6103443" cy="5838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28050" y="1178589"/>
            <a:ext cx="449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254"/>
                </a:solidFill>
                <a:latin typeface="Stolzl Medium" panose="00000600000000000000" pitchFamily="2" charset="-52"/>
              </a:rPr>
              <a:t>Директ-маркетинг</a:t>
            </a:r>
            <a:endParaRPr lang="ru-RU" sz="2400" i="0" dirty="0">
              <a:solidFill>
                <a:srgbClr val="002254"/>
              </a:solidFill>
              <a:effectLst/>
              <a:latin typeface="Stolzl Medium" panose="00000600000000000000" pitchFamily="2" charset="-52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553034" y="390015"/>
            <a:ext cx="1125550" cy="230832"/>
            <a:chOff x="2054262" y="487948"/>
            <a:chExt cx="796888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i="0" dirty="0">
                <a:solidFill>
                  <a:srgbClr val="F44044"/>
                </a:solidFill>
                <a:effectLst/>
                <a:latin typeface="Stolzl Book" panose="00000500000000000000" pitchFamily="2" charset="-52"/>
              </a:rPr>
              <a:t>0</a:t>
            </a:r>
            <a:r>
              <a:rPr lang="en-US" sz="900" dirty="0">
                <a:solidFill>
                  <a:srgbClr val="F44044"/>
                </a:solidFill>
                <a:latin typeface="Stolzl Book" panose="00000500000000000000" pitchFamily="2" charset="-52"/>
              </a:rPr>
              <a:t>9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393781" y="6138915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F840242-8799-4BF9-A4B3-A3E9D84C1AD8}"/>
              </a:ext>
            </a:extLst>
          </p:cNvPr>
          <p:cNvSpPr txBox="1"/>
          <p:nvPr/>
        </p:nvSpPr>
        <p:spPr>
          <a:xfrm>
            <a:off x="351210" y="2214059"/>
            <a:ext cx="24541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позволят найти новых клиентов и удержать существующих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343221" y="1572932"/>
            <a:ext cx="2966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Персонализированные почтовые рассылки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379013" y="3195154"/>
            <a:ext cx="2709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Работа с клиентской базой данных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529C99-91A8-44AD-A3D6-6A65E32E0209}"/>
              </a:ext>
            </a:extLst>
          </p:cNvPr>
          <p:cNvCxnSpPr/>
          <p:nvPr/>
        </p:nvCxnSpPr>
        <p:spPr>
          <a:xfrm>
            <a:off x="436352" y="3094870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70E24C79-D71E-4B5F-ACA6-B54255BB8C54}"/>
              </a:ext>
            </a:extLst>
          </p:cNvPr>
          <p:cNvCxnSpPr/>
          <p:nvPr/>
        </p:nvCxnSpPr>
        <p:spPr>
          <a:xfrm>
            <a:off x="481882" y="3823216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0EFCFE9-B165-4649-AC31-1AA5AD790AB5}"/>
              </a:ext>
            </a:extLst>
          </p:cNvPr>
          <p:cNvCxnSpPr/>
          <p:nvPr/>
        </p:nvCxnSpPr>
        <p:spPr>
          <a:xfrm>
            <a:off x="436352" y="4734161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07396A-A5A6-422F-8AF3-C8B3A9A0A4C2}"/>
              </a:ext>
            </a:extLst>
          </p:cNvPr>
          <p:cNvSpPr txBox="1"/>
          <p:nvPr/>
        </p:nvSpPr>
        <p:spPr>
          <a:xfrm>
            <a:off x="393781" y="3895721"/>
            <a:ext cx="24541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Изготовление материалов для рассылки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35708E0-6AFE-4FE1-A3FC-D5909045A7BD}"/>
              </a:ext>
            </a:extLst>
          </p:cNvPr>
          <p:cNvCxnSpPr/>
          <p:nvPr/>
        </p:nvCxnSpPr>
        <p:spPr>
          <a:xfrm>
            <a:off x="481882" y="5357155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F77DE0-0129-48D9-A6D0-BF7906EABF41}"/>
              </a:ext>
            </a:extLst>
          </p:cNvPr>
          <p:cNvSpPr txBox="1"/>
          <p:nvPr/>
        </p:nvSpPr>
        <p:spPr>
          <a:xfrm>
            <a:off x="393781" y="4777808"/>
            <a:ext cx="2837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Персонализация и 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комплектация вложений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2A32C2-68A5-4C90-B023-441E897501D8}"/>
              </a:ext>
            </a:extLst>
          </p:cNvPr>
          <p:cNvSpPr txBox="1"/>
          <p:nvPr/>
        </p:nvSpPr>
        <p:spPr>
          <a:xfrm>
            <a:off x="379014" y="5433459"/>
            <a:ext cx="27099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Почтовая и курьерская доставка корреспонденции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10528E-1076-4C35-8AFD-0143810B4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71" y="712468"/>
            <a:ext cx="438950" cy="438950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8306E18-83A8-7834-F80A-1D07A4701BC7}"/>
              </a:ext>
            </a:extLst>
          </p:cNvPr>
          <p:cNvCxnSpPr/>
          <p:nvPr/>
        </p:nvCxnSpPr>
        <p:spPr>
          <a:xfrm>
            <a:off x="328050" y="2214059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49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D8AB71F-8007-4A40-A6A1-10C808F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36" y="479714"/>
            <a:ext cx="6103443" cy="5838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51209" y="1236149"/>
            <a:ext cx="6474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002254"/>
                </a:solidFill>
                <a:effectLst/>
                <a:latin typeface="Stolzl Medium" panose="00000600000000000000" pitchFamily="2" charset="-52"/>
              </a:rPr>
              <a:t>Печать и доставка счетов-квитанций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588950" y="487948"/>
            <a:ext cx="1204681" cy="230832"/>
            <a:chOff x="2054262" y="487948"/>
            <a:chExt cx="885037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106601" y="487948"/>
              <a:ext cx="83269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F44044"/>
                </a:solidFill>
                <a:latin typeface="Stolzl Book" panose="00000500000000000000" pitchFamily="2" charset="-52"/>
              </a:rPr>
              <a:t>10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403709" y="6246850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393781" y="1860420"/>
            <a:ext cx="30506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982EB"/>
                </a:solidFill>
                <a:latin typeface="Stolzl Medium" panose="00000600000000000000" pitchFamily="2" charset="-52"/>
              </a:rPr>
              <a:t>Весь перечень услуг по выпуску и доставке платежных документов за услуги ЖКХ</a:t>
            </a:r>
            <a:endParaRPr lang="ru-RU" sz="16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385079" y="3239620"/>
            <a:ext cx="2454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Обработка данных </a:t>
            </a:r>
            <a:r>
              <a:rPr lang="en-US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/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 расчет начислений</a:t>
            </a:r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529C99-91A8-44AD-A3D6-6A65E32E0209}"/>
              </a:ext>
            </a:extLst>
          </p:cNvPr>
          <p:cNvCxnSpPr/>
          <p:nvPr/>
        </p:nvCxnSpPr>
        <p:spPr>
          <a:xfrm>
            <a:off x="436352" y="3067651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70E24C79-D71E-4B5F-ACA6-B54255BB8C54}"/>
              </a:ext>
            </a:extLst>
          </p:cNvPr>
          <p:cNvCxnSpPr/>
          <p:nvPr/>
        </p:nvCxnSpPr>
        <p:spPr>
          <a:xfrm>
            <a:off x="481882" y="3926627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0EFCFE9-B165-4649-AC31-1AA5AD790AB5}"/>
              </a:ext>
            </a:extLst>
          </p:cNvPr>
          <p:cNvCxnSpPr/>
          <p:nvPr/>
        </p:nvCxnSpPr>
        <p:spPr>
          <a:xfrm>
            <a:off x="436352" y="4696054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07396A-A5A6-422F-8AF3-C8B3A9A0A4C2}"/>
              </a:ext>
            </a:extLst>
          </p:cNvPr>
          <p:cNvSpPr txBox="1"/>
          <p:nvPr/>
        </p:nvSpPr>
        <p:spPr>
          <a:xfrm>
            <a:off x="374149" y="4025605"/>
            <a:ext cx="2720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Верстка макета, изготовление квитанций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35708E0-6AFE-4FE1-A3FC-D5909045A7BD}"/>
              </a:ext>
            </a:extLst>
          </p:cNvPr>
          <p:cNvCxnSpPr/>
          <p:nvPr/>
        </p:nvCxnSpPr>
        <p:spPr>
          <a:xfrm>
            <a:off x="481882" y="5493224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F77DE0-0129-48D9-A6D0-BF7906EABF41}"/>
              </a:ext>
            </a:extLst>
          </p:cNvPr>
          <p:cNvSpPr txBox="1"/>
          <p:nvPr/>
        </p:nvSpPr>
        <p:spPr>
          <a:xfrm>
            <a:off x="393781" y="4805017"/>
            <a:ext cx="2454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Сортировка, упаковка и доставка квитанций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2A32C2-68A5-4C90-B023-441E897501D8}"/>
              </a:ext>
            </a:extLst>
          </p:cNvPr>
          <p:cNvSpPr txBox="1"/>
          <p:nvPr/>
        </p:nvSpPr>
        <p:spPr>
          <a:xfrm>
            <a:off x="385079" y="5584423"/>
            <a:ext cx="2709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Расс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ылка электронных счетов по базе клиентов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479D40-21A4-41BC-95DD-B761550DC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02" y="753604"/>
            <a:ext cx="43895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6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D8AB71F-8007-4A40-A6A1-10C808F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36" y="479714"/>
            <a:ext cx="6103443" cy="5838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51209" y="1065478"/>
            <a:ext cx="570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002254"/>
                </a:solidFill>
                <a:effectLst/>
                <a:latin typeface="Stolzl Medium" panose="00000600000000000000" pitchFamily="2" charset="-52"/>
              </a:rPr>
              <a:t>Аутсорсинг документооборота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588950" y="336977"/>
            <a:ext cx="1407795" cy="230832"/>
            <a:chOff x="2054262" y="487948"/>
            <a:chExt cx="1096900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086743" y="487948"/>
              <a:ext cx="106441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i="0" dirty="0">
                <a:solidFill>
                  <a:srgbClr val="F44044"/>
                </a:solidFill>
                <a:effectLst/>
                <a:latin typeface="Stolzl Book" panose="00000500000000000000" pitchFamily="2" charset="-52"/>
              </a:rPr>
              <a:t>11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374149" y="614745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351209" y="1652909"/>
            <a:ext cx="34680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Печать, отправка, обработка корреспонденции </a:t>
            </a:r>
            <a:r>
              <a:rPr lang="en-US" sz="16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/</a:t>
            </a:r>
            <a:r>
              <a:rPr lang="ru-RU" sz="16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 сканирование и архивация документации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393781" y="2811734"/>
            <a:ext cx="2454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Подготовка и печать документов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529C99-91A8-44AD-A3D6-6A65E32E0209}"/>
              </a:ext>
            </a:extLst>
          </p:cNvPr>
          <p:cNvCxnSpPr/>
          <p:nvPr/>
        </p:nvCxnSpPr>
        <p:spPr>
          <a:xfrm>
            <a:off x="460951" y="2764529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70E24C79-D71E-4B5F-ACA6-B54255BB8C54}"/>
              </a:ext>
            </a:extLst>
          </p:cNvPr>
          <p:cNvCxnSpPr/>
          <p:nvPr/>
        </p:nvCxnSpPr>
        <p:spPr>
          <a:xfrm>
            <a:off x="460951" y="3360998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0EFCFE9-B165-4649-AC31-1AA5AD790AB5}"/>
              </a:ext>
            </a:extLst>
          </p:cNvPr>
          <p:cNvCxnSpPr/>
          <p:nvPr/>
        </p:nvCxnSpPr>
        <p:spPr>
          <a:xfrm>
            <a:off x="436352" y="4246397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07396A-A5A6-422F-8AF3-C8B3A9A0A4C2}"/>
              </a:ext>
            </a:extLst>
          </p:cNvPr>
          <p:cNvSpPr txBox="1"/>
          <p:nvPr/>
        </p:nvSpPr>
        <p:spPr>
          <a:xfrm>
            <a:off x="374149" y="3468923"/>
            <a:ext cx="24541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Нанесение рукописных подписей и оригиналов печатей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35708E0-6AFE-4FE1-A3FC-D5909045A7BD}"/>
              </a:ext>
            </a:extLst>
          </p:cNvPr>
          <p:cNvCxnSpPr/>
          <p:nvPr/>
        </p:nvCxnSpPr>
        <p:spPr>
          <a:xfrm>
            <a:off x="436352" y="5306080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F77DE0-0129-48D9-A6D0-BF7906EABF41}"/>
              </a:ext>
            </a:extLst>
          </p:cNvPr>
          <p:cNvSpPr txBox="1"/>
          <p:nvPr/>
        </p:nvSpPr>
        <p:spPr>
          <a:xfrm>
            <a:off x="374149" y="4323678"/>
            <a:ext cx="3185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Формирование комплектов документов по ТЗ </a:t>
            </a:r>
            <a:r>
              <a:rPr lang="en-US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/</a:t>
            </a:r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 Контроль возврата подписанных документов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2A32C2-68A5-4C90-B023-441E897501D8}"/>
              </a:ext>
            </a:extLst>
          </p:cNvPr>
          <p:cNvSpPr txBox="1"/>
          <p:nvPr/>
        </p:nvSpPr>
        <p:spPr>
          <a:xfrm>
            <a:off x="374149" y="5386539"/>
            <a:ext cx="27099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Подготовки и оцифровка документов </a:t>
            </a:r>
            <a:r>
              <a:rPr lang="en-US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/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 подготовка к архивному хранению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4EF04-0B89-4732-B32C-AA7036CE1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21" y="628765"/>
            <a:ext cx="409233" cy="4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9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D8AB71F-8007-4A40-A6A1-10C808F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36" y="479714"/>
            <a:ext cx="6103443" cy="5838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47862" y="1200366"/>
            <a:ext cx="449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254"/>
                </a:solidFill>
                <a:latin typeface="Stolzl Medium" panose="00000600000000000000" pitchFamily="2" charset="-52"/>
              </a:rPr>
              <a:t>Оцифровка документов</a:t>
            </a:r>
            <a:endParaRPr lang="ru-RU" sz="2400" i="0" dirty="0">
              <a:solidFill>
                <a:srgbClr val="002254"/>
              </a:solidFill>
              <a:effectLst/>
              <a:latin typeface="Stolzl Medium" panose="00000600000000000000" pitchFamily="2" charset="-52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588949" y="487948"/>
            <a:ext cx="1143135" cy="230832"/>
            <a:chOff x="2054262" y="487948"/>
            <a:chExt cx="796888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rgbClr val="F7F7F7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rgbClr val="F7F7F7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i="0" dirty="0">
                <a:solidFill>
                  <a:srgbClr val="F44044"/>
                </a:solidFill>
                <a:effectLst/>
                <a:latin typeface="Stolzl Book" panose="00000500000000000000" pitchFamily="2" charset="-52"/>
              </a:rPr>
              <a:t>12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385078" y="6139447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374149" y="1720328"/>
            <a:ext cx="3468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Сканирование, оцифровка, обработка, архивирование документов и анкет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385079" y="2723391"/>
            <a:ext cx="30715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Отсутствие замятий на документах </a:t>
            </a:r>
            <a:r>
              <a:rPr lang="en-US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/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 аккуратная уклада в исходном порядке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529C99-91A8-44AD-A3D6-6A65E32E0209}"/>
              </a:ext>
            </a:extLst>
          </p:cNvPr>
          <p:cNvCxnSpPr/>
          <p:nvPr/>
        </p:nvCxnSpPr>
        <p:spPr>
          <a:xfrm>
            <a:off x="450960" y="2668654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70E24C79-D71E-4B5F-ACA6-B54255BB8C54}"/>
              </a:ext>
            </a:extLst>
          </p:cNvPr>
          <p:cNvCxnSpPr/>
          <p:nvPr/>
        </p:nvCxnSpPr>
        <p:spPr>
          <a:xfrm>
            <a:off x="481882" y="3526135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0EFCFE9-B165-4649-AC31-1AA5AD790AB5}"/>
              </a:ext>
            </a:extLst>
          </p:cNvPr>
          <p:cNvCxnSpPr/>
          <p:nvPr/>
        </p:nvCxnSpPr>
        <p:spPr>
          <a:xfrm>
            <a:off x="436352" y="4283249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07396A-A5A6-422F-8AF3-C8B3A9A0A4C2}"/>
              </a:ext>
            </a:extLst>
          </p:cNvPr>
          <p:cNvSpPr txBox="1"/>
          <p:nvPr/>
        </p:nvSpPr>
        <p:spPr>
          <a:xfrm>
            <a:off x="374149" y="3637351"/>
            <a:ext cx="2695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Получение черно-белых и цветных изображений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35708E0-6AFE-4FE1-A3FC-D5909045A7BD}"/>
              </a:ext>
            </a:extLst>
          </p:cNvPr>
          <p:cNvCxnSpPr/>
          <p:nvPr/>
        </p:nvCxnSpPr>
        <p:spPr>
          <a:xfrm>
            <a:off x="499437" y="5213550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F77DE0-0129-48D9-A6D0-BF7906EABF41}"/>
              </a:ext>
            </a:extLst>
          </p:cNvPr>
          <p:cNvSpPr txBox="1"/>
          <p:nvPr/>
        </p:nvSpPr>
        <p:spPr>
          <a:xfrm>
            <a:off x="406193" y="4385660"/>
            <a:ext cx="41324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Возможность потокового сканирования</a:t>
            </a:r>
          </a:p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Сканирование листов разной плотности в одной пачке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2A32C2-68A5-4C90-B023-441E897501D8}"/>
              </a:ext>
            </a:extLst>
          </p:cNvPr>
          <p:cNvSpPr txBox="1"/>
          <p:nvPr/>
        </p:nvSpPr>
        <p:spPr>
          <a:xfrm>
            <a:off x="347862" y="5263606"/>
            <a:ext cx="37125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В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ысокое качество оцифровки даже при работе с поврежденными документами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6EF1F9-6B2A-4AE6-967B-036D36DB8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46" y="792141"/>
            <a:ext cx="43895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5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D8AB71F-8007-4A40-A6A1-10C808F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36" y="479714"/>
            <a:ext cx="6103443" cy="5838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18799" y="1386319"/>
            <a:ext cx="5984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0" dirty="0">
                <a:solidFill>
                  <a:srgbClr val="002254"/>
                </a:solidFill>
                <a:effectLst/>
                <a:latin typeface="Stolzl Medium" panose="00000600000000000000" pitchFamily="2" charset="-52"/>
              </a:rPr>
              <a:t>Управление клиентскими</a:t>
            </a:r>
            <a:r>
              <a:rPr lang="ru-RU" sz="2000" dirty="0">
                <a:solidFill>
                  <a:srgbClr val="002254"/>
                </a:solidFill>
                <a:latin typeface="Stolzl Medium" panose="00000600000000000000" pitchFamily="2" charset="-52"/>
              </a:rPr>
              <a:t> базами данных</a:t>
            </a:r>
            <a:endParaRPr lang="ru-RU" sz="2000" i="0" dirty="0">
              <a:solidFill>
                <a:srgbClr val="002254"/>
              </a:solidFill>
              <a:effectLst/>
              <a:latin typeface="Stolzl Medium" panose="00000600000000000000" pitchFamily="2" charset="-52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588949" y="487948"/>
            <a:ext cx="1090381" cy="230832"/>
            <a:chOff x="2054262" y="487948"/>
            <a:chExt cx="796888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rgbClr val="F7F7F7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rgbClr val="F7F7F7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i="0" dirty="0">
                <a:solidFill>
                  <a:srgbClr val="F44044"/>
                </a:solidFill>
                <a:effectLst/>
                <a:latin typeface="Stolzl Book" panose="00000500000000000000" pitchFamily="2" charset="-52"/>
              </a:rPr>
              <a:t>13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436165" y="6214520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318799" y="1806120"/>
            <a:ext cx="3468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Создаем клиентские базы данных для эффективной коммуникации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332843" y="2821588"/>
            <a:ext cx="27012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Обработка звуковых носителей и телефонных звонков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529C99-91A8-44AD-A3D6-6A65E32E0209}"/>
              </a:ext>
            </a:extLst>
          </p:cNvPr>
          <p:cNvCxnSpPr/>
          <p:nvPr/>
        </p:nvCxnSpPr>
        <p:spPr>
          <a:xfrm>
            <a:off x="421660" y="2724528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70E24C79-D71E-4B5F-ACA6-B54255BB8C54}"/>
              </a:ext>
            </a:extLst>
          </p:cNvPr>
          <p:cNvCxnSpPr/>
          <p:nvPr/>
        </p:nvCxnSpPr>
        <p:spPr>
          <a:xfrm>
            <a:off x="436165" y="3647551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0EFCFE9-B165-4649-AC31-1AA5AD790AB5}"/>
              </a:ext>
            </a:extLst>
          </p:cNvPr>
          <p:cNvCxnSpPr/>
          <p:nvPr/>
        </p:nvCxnSpPr>
        <p:spPr>
          <a:xfrm>
            <a:off x="459315" y="4406756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07396A-A5A6-422F-8AF3-C8B3A9A0A4C2}"/>
              </a:ext>
            </a:extLst>
          </p:cNvPr>
          <p:cNvSpPr txBox="1"/>
          <p:nvPr/>
        </p:nvSpPr>
        <p:spPr>
          <a:xfrm>
            <a:off x="365501" y="3724319"/>
            <a:ext cx="2454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Анкеты, карточки и др. бумажные 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носители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35708E0-6AFE-4FE1-A3FC-D5909045A7BD}"/>
              </a:ext>
            </a:extLst>
          </p:cNvPr>
          <p:cNvCxnSpPr/>
          <p:nvPr/>
        </p:nvCxnSpPr>
        <p:spPr>
          <a:xfrm>
            <a:off x="440753" y="5206430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F77DE0-0129-48D9-A6D0-BF7906EABF41}"/>
              </a:ext>
            </a:extLst>
          </p:cNvPr>
          <p:cNvSpPr txBox="1"/>
          <p:nvPr/>
        </p:nvSpPr>
        <p:spPr>
          <a:xfrm>
            <a:off x="383827" y="4518447"/>
            <a:ext cx="3558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Работа с персональными данными в интерфейсе заказчика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2A32C2-68A5-4C90-B023-441E897501D8}"/>
              </a:ext>
            </a:extLst>
          </p:cNvPr>
          <p:cNvSpPr txBox="1"/>
          <p:nvPr/>
        </p:nvSpPr>
        <p:spPr>
          <a:xfrm>
            <a:off x="394713" y="5329764"/>
            <a:ext cx="36983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Высокая скорость обработки информации: данные из 50 000 анкет и других носителей в сутки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39976E-5CB8-4B41-A2C1-B8E641667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09" y="754033"/>
            <a:ext cx="477675" cy="4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2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D8AB71F-8007-4A40-A6A1-10C808F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36" y="479714"/>
            <a:ext cx="6103443" cy="5838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61260" y="1398901"/>
            <a:ext cx="5714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002254"/>
                </a:solidFill>
                <a:effectLst/>
                <a:latin typeface="Stolzl Medium" panose="00000600000000000000" pitchFamily="2" charset="-52"/>
              </a:rPr>
              <a:t>Мультиканальный контакт</a:t>
            </a:r>
            <a:r>
              <a:rPr lang="en-US" sz="2400" i="0" dirty="0">
                <a:solidFill>
                  <a:srgbClr val="002254"/>
                </a:solidFill>
                <a:effectLst/>
                <a:latin typeface="Stolzl Medium" panose="00000600000000000000" pitchFamily="2" charset="-52"/>
              </a:rPr>
              <a:t>-</a:t>
            </a:r>
            <a:r>
              <a:rPr lang="ru-RU" sz="2400" i="0" dirty="0">
                <a:solidFill>
                  <a:srgbClr val="002254"/>
                </a:solidFill>
                <a:effectLst/>
                <a:latin typeface="Stolzl Medium" panose="00000600000000000000" pitchFamily="2" charset="-52"/>
              </a:rPr>
              <a:t>центр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713869" y="487948"/>
            <a:ext cx="1114931" cy="230832"/>
            <a:chOff x="2054262" y="487948"/>
            <a:chExt cx="796888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rgbClr val="F7F7F7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rgbClr val="F7F7F7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i="0" dirty="0">
                <a:solidFill>
                  <a:srgbClr val="F44044"/>
                </a:solidFill>
                <a:effectLst/>
                <a:latin typeface="Stolzl Book" panose="00000500000000000000" pitchFamily="2" charset="-52"/>
              </a:rPr>
              <a:t>14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436352" y="613966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F840242-8799-4BF9-A4B3-A3E9D84C1AD8}"/>
              </a:ext>
            </a:extLst>
          </p:cNvPr>
          <p:cNvSpPr txBox="1"/>
          <p:nvPr/>
        </p:nvSpPr>
        <p:spPr>
          <a:xfrm>
            <a:off x="439056" y="2442139"/>
            <a:ext cx="2454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работа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436352" y="1856900"/>
            <a:ext cx="2259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24 часа в сутки</a:t>
            </a:r>
          </a:p>
          <a:p>
            <a:r>
              <a:rPr lang="ru-RU" sz="1600" dirty="0">
                <a:solidFill>
                  <a:srgbClr val="1982EB"/>
                </a:solidFill>
                <a:latin typeface="Stolzl Medium" panose="00000600000000000000" pitchFamily="2" charset="-52"/>
              </a:rPr>
              <a:t>365 дней в году</a:t>
            </a:r>
            <a:endParaRPr lang="ru-RU" sz="14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439056" y="3289134"/>
            <a:ext cx="2454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операторских мест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190552-330A-4405-8668-BF87E3B92CDF}"/>
              </a:ext>
            </a:extLst>
          </p:cNvPr>
          <p:cNvSpPr txBox="1"/>
          <p:nvPr/>
        </p:nvSpPr>
        <p:spPr>
          <a:xfrm>
            <a:off x="466405" y="3016758"/>
            <a:ext cx="548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150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6FB011-94EC-47A9-8C5D-547BEB4CB84E}"/>
              </a:ext>
            </a:extLst>
          </p:cNvPr>
          <p:cNvSpPr txBox="1"/>
          <p:nvPr/>
        </p:nvSpPr>
        <p:spPr>
          <a:xfrm>
            <a:off x="421079" y="3830282"/>
            <a:ext cx="3181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Оцифровка и архивирование анкет и документов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FF16952-E44A-4CCB-AA66-DCECCDB63958}"/>
              </a:ext>
            </a:extLst>
          </p:cNvPr>
          <p:cNvSpPr txBox="1"/>
          <p:nvPr/>
        </p:nvSpPr>
        <p:spPr>
          <a:xfrm>
            <a:off x="439056" y="4688342"/>
            <a:ext cx="270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Мультиканальные</a:t>
            </a:r>
          </a:p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рабочие места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529C99-91A8-44AD-A3D6-6A65E32E0209}"/>
              </a:ext>
            </a:extLst>
          </p:cNvPr>
          <p:cNvCxnSpPr/>
          <p:nvPr/>
        </p:nvCxnSpPr>
        <p:spPr>
          <a:xfrm>
            <a:off x="549358" y="2917674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70E24C79-D71E-4B5F-ACA6-B54255BB8C54}"/>
              </a:ext>
            </a:extLst>
          </p:cNvPr>
          <p:cNvCxnSpPr/>
          <p:nvPr/>
        </p:nvCxnSpPr>
        <p:spPr>
          <a:xfrm>
            <a:off x="549358" y="3728595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0EFCFE9-B165-4649-AC31-1AA5AD790AB5}"/>
              </a:ext>
            </a:extLst>
          </p:cNvPr>
          <p:cNvCxnSpPr/>
          <p:nvPr/>
        </p:nvCxnSpPr>
        <p:spPr>
          <a:xfrm>
            <a:off x="549358" y="4539052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D97816-0781-4C02-8A22-84D93CBFE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45" y="800332"/>
            <a:ext cx="43895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6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C3094C-F3F8-4488-B05A-13DB64695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26" y="554740"/>
            <a:ext cx="5994596" cy="57344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919A2A-89E1-4D12-A31C-CDB8D110FBD8}"/>
              </a:ext>
            </a:extLst>
          </p:cNvPr>
          <p:cNvGrpSpPr/>
          <p:nvPr/>
        </p:nvGrpSpPr>
        <p:grpSpPr>
          <a:xfrm>
            <a:off x="532581" y="560246"/>
            <a:ext cx="1469324" cy="230832"/>
            <a:chOff x="2054262" y="487948"/>
            <a:chExt cx="1176743" cy="230832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33D65749-A5E6-41AB-AC46-B4C73F042265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8459F1-6FEE-40DA-937E-FB256E0B0358}"/>
                </a:ext>
              </a:extLst>
            </p:cNvPr>
            <p:cNvSpPr txBox="1"/>
            <p:nvPr/>
          </p:nvSpPr>
          <p:spPr>
            <a:xfrm>
              <a:off x="2106601" y="487948"/>
              <a:ext cx="112440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</a:rPr>
                <a:t>Контакты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1B3418-6D48-4990-A80B-124C3705CF71}"/>
              </a:ext>
            </a:extLst>
          </p:cNvPr>
          <p:cNvSpPr txBox="1"/>
          <p:nvPr/>
        </p:nvSpPr>
        <p:spPr>
          <a:xfrm>
            <a:off x="532578" y="2393819"/>
            <a:ext cx="6374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62626"/>
                </a:solidFill>
                <a:latin typeface="Stolzl Book" panose="00000500000000000000" pitchFamily="2" charset="-52"/>
              </a:rPr>
              <a:t>115088, г. Москва,</a:t>
            </a:r>
          </a:p>
          <a:p>
            <a:r>
              <a:rPr lang="ru-RU" sz="2400" dirty="0">
                <a:solidFill>
                  <a:srgbClr val="262626"/>
                </a:solidFill>
                <a:latin typeface="Stolzl Book" panose="00000500000000000000" pitchFamily="2" charset="-52"/>
              </a:rPr>
              <a:t>2-й </a:t>
            </a:r>
            <a:r>
              <a:rPr lang="ru-RU" sz="2400" dirty="0" err="1">
                <a:solidFill>
                  <a:srgbClr val="262626"/>
                </a:solidFill>
                <a:latin typeface="Stolzl Book" panose="00000500000000000000" pitchFamily="2" charset="-52"/>
              </a:rPr>
              <a:t>Южнопортовый</a:t>
            </a:r>
            <a:r>
              <a:rPr lang="ru-RU" sz="2400" dirty="0">
                <a:solidFill>
                  <a:srgbClr val="262626"/>
                </a:solidFill>
                <a:latin typeface="Stolzl Book" panose="00000500000000000000" pitchFamily="2" charset="-52"/>
              </a:rPr>
              <a:t> </a:t>
            </a:r>
            <a:r>
              <a:rPr lang="ru-RU" sz="2400" dirty="0" err="1">
                <a:solidFill>
                  <a:srgbClr val="262626"/>
                </a:solidFill>
                <a:latin typeface="Stolzl Book" panose="00000500000000000000" pitchFamily="2" charset="-52"/>
              </a:rPr>
              <a:t>пр</a:t>
            </a:r>
            <a:r>
              <a:rPr lang="ru-RU" sz="2400" dirty="0">
                <a:solidFill>
                  <a:srgbClr val="262626"/>
                </a:solidFill>
                <a:latin typeface="Stolzl Book" panose="00000500000000000000" pitchFamily="2" charset="-52"/>
              </a:rPr>
              <a:t>-д, 20А, стр. 4</a:t>
            </a:r>
          </a:p>
          <a:p>
            <a:r>
              <a:rPr lang="ru-RU" sz="2400" dirty="0">
                <a:solidFill>
                  <a:srgbClr val="262626"/>
                </a:solidFill>
                <a:latin typeface="Stolzl Book" panose="00000500000000000000" pitchFamily="2" charset="-52"/>
              </a:rPr>
              <a:t>Телефон: +7 (495) 234 00 03</a:t>
            </a:r>
          </a:p>
          <a:p>
            <a:r>
              <a:rPr lang="en-US" sz="2400" dirty="0">
                <a:solidFill>
                  <a:srgbClr val="262626"/>
                </a:solidFill>
                <a:latin typeface="Stolzl Book" panose="00000500000000000000" pitchFamily="2" charset="-52"/>
              </a:rPr>
              <a:t>E-</a:t>
            </a:r>
            <a:r>
              <a:rPr lang="ru-RU" sz="2400" dirty="0" err="1">
                <a:solidFill>
                  <a:srgbClr val="262626"/>
                </a:solidFill>
                <a:latin typeface="Stolzl Book" panose="00000500000000000000" pitchFamily="2" charset="-52"/>
              </a:rPr>
              <a:t>mail</a:t>
            </a:r>
            <a:r>
              <a:rPr lang="ru-RU" sz="2400" dirty="0">
                <a:solidFill>
                  <a:srgbClr val="262626"/>
                </a:solidFill>
                <a:latin typeface="Stolzl Book" panose="00000500000000000000" pitchFamily="2" charset="-52"/>
              </a:rPr>
              <a:t>: </a:t>
            </a:r>
            <a:r>
              <a:rPr lang="en-US" sz="2400" u="sng" dirty="0">
                <a:solidFill>
                  <a:srgbClr val="00529B"/>
                </a:solidFill>
                <a:latin typeface="Stolzl Book" panose="00000500000000000000" pitchFamily="2" charset="-52"/>
              </a:rPr>
              <a:t>sales</a:t>
            </a:r>
            <a:r>
              <a:rPr lang="ru-RU" sz="2400" u="sng" dirty="0">
                <a:solidFill>
                  <a:srgbClr val="00529B"/>
                </a:solidFill>
                <a:latin typeface="Stolzl Book" panose="00000500000000000000" pitchFamily="2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u="sng" dirty="0">
                <a:solidFill>
                  <a:srgbClr val="00529B"/>
                </a:solidFill>
                <a:latin typeface="Stolzl Book" panose="00000500000000000000" pitchFamily="2" charset="-52"/>
              </a:rPr>
              <a:t>raadmix.ru</a:t>
            </a:r>
            <a:endParaRPr lang="ru-RU" sz="2400" u="sng" dirty="0">
              <a:solidFill>
                <a:srgbClr val="00529B"/>
              </a:solidFill>
              <a:latin typeface="Stolzl Book" panose="00000500000000000000" pitchFamily="2" charset="-52"/>
            </a:endParaRPr>
          </a:p>
          <a:p>
            <a:endParaRPr lang="ru-RU" sz="1200" dirty="0">
              <a:solidFill>
                <a:srgbClr val="262626"/>
              </a:solidFill>
              <a:latin typeface="Stolzl Book" panose="00000500000000000000" pitchFamily="2" charset="-52"/>
            </a:endParaRPr>
          </a:p>
          <a:p>
            <a:endParaRPr lang="ru-RU" sz="12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D09C7-4DAE-497C-878F-CF476F48BE4E}"/>
              </a:ext>
            </a:extLst>
          </p:cNvPr>
          <p:cNvSpPr txBox="1"/>
          <p:nvPr/>
        </p:nvSpPr>
        <p:spPr>
          <a:xfrm>
            <a:off x="436352" y="613966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0BD4B7-AF90-48C7-9BE0-CE957854F7D4}"/>
              </a:ext>
            </a:extLst>
          </p:cNvPr>
          <p:cNvSpPr txBox="1"/>
          <p:nvPr/>
        </p:nvSpPr>
        <p:spPr>
          <a:xfrm>
            <a:off x="436352" y="4683177"/>
            <a:ext cx="7303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254"/>
                </a:solidFill>
                <a:latin typeface="Stolzl Medium" panose="00000600000000000000" pitchFamily="2" charset="-52"/>
              </a:rPr>
              <a:t>О наших услугах в одном видеоролике</a:t>
            </a:r>
            <a:endParaRPr lang="ru-RU" sz="1400" i="0" dirty="0">
              <a:solidFill>
                <a:srgbClr val="002254"/>
              </a:solidFill>
              <a:effectLst/>
              <a:latin typeface="Stolzl Medium" panose="00000600000000000000" pitchFamily="2" charset="-52"/>
            </a:endParaRPr>
          </a:p>
        </p:txBody>
      </p:sp>
      <p:pic>
        <p:nvPicPr>
          <p:cNvPr id="47" name="Рисунок 46">
            <a:hlinkClick r:id="rId5"/>
            <a:extLst>
              <a:ext uri="{FF2B5EF4-FFF2-40B4-BE49-F238E27FC236}">
                <a16:creationId xmlns:a16="http://schemas.microsoft.com/office/drawing/2014/main" id="{8CD3A754-E445-4EA7-AAA5-828D42FF8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962" y="4175219"/>
            <a:ext cx="1659614" cy="165961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59BCBF1-C5A0-4895-88F8-66FCE5889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49" y="5474370"/>
            <a:ext cx="963850" cy="8873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E4C5274-2A3A-4BFE-9BD0-624277194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251" y="685924"/>
            <a:ext cx="1326328" cy="6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C3094C-F3F8-4488-B05A-13DB64695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826" y="554739"/>
            <a:ext cx="5995001" cy="57348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919A2A-89E1-4D12-A31C-CDB8D110FBD8}"/>
              </a:ext>
            </a:extLst>
          </p:cNvPr>
          <p:cNvGrpSpPr/>
          <p:nvPr/>
        </p:nvGrpSpPr>
        <p:grpSpPr>
          <a:xfrm>
            <a:off x="532580" y="560246"/>
            <a:ext cx="1699449" cy="230832"/>
            <a:chOff x="2054262" y="487948"/>
            <a:chExt cx="1176743" cy="230832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33D65749-A5E6-41AB-AC46-B4C73F042265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8459F1-6FEE-40DA-937E-FB256E0B0358}"/>
                </a:ext>
              </a:extLst>
            </p:cNvPr>
            <p:cNvSpPr txBox="1"/>
            <p:nvPr/>
          </p:nvSpPr>
          <p:spPr>
            <a:xfrm>
              <a:off x="2106601" y="487948"/>
              <a:ext cx="112440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О компании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1B3418-6D48-4990-A80B-124C3705CF71}"/>
              </a:ext>
            </a:extLst>
          </p:cNvPr>
          <p:cNvSpPr txBox="1"/>
          <p:nvPr/>
        </p:nvSpPr>
        <p:spPr>
          <a:xfrm>
            <a:off x="469216" y="2443665"/>
            <a:ext cx="58021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- крупнейшая в России сервисная компания, обеспечивающая корпоративным заказчикам прямые маркетинговые коммуникации с клиентами при помощи офлайн и онлайн каналов. </a:t>
            </a:r>
          </a:p>
          <a:p>
            <a:endParaRPr lang="ru-RU" sz="1200" dirty="0">
              <a:solidFill>
                <a:srgbClr val="262626"/>
              </a:solidFill>
              <a:latin typeface="Stolzl Book" panose="00000500000000000000" pitchFamily="2" charset="-52"/>
            </a:endParaRPr>
          </a:p>
          <a:p>
            <a:r>
              <a:rPr lang="ru-RU" sz="12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Комплексные сервисы ACCORD POST обеспечивают масштабную маркетинговую активность и оптимизируют затраты на организацию бизнес-процессов компании.</a:t>
            </a:r>
          </a:p>
          <a:p>
            <a:endParaRPr lang="ru-RU" sz="12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A94C7A-3D0C-49CC-95B9-258B3DDEEB20}"/>
              </a:ext>
            </a:extLst>
          </p:cNvPr>
          <p:cNvSpPr txBox="1"/>
          <p:nvPr/>
        </p:nvSpPr>
        <p:spPr>
          <a:xfrm>
            <a:off x="451901" y="4591846"/>
            <a:ext cx="1550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лидерства</a:t>
            </a:r>
          </a:p>
          <a:p>
            <a:r>
              <a:rPr lang="ru-RU" sz="12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на российском рынке</a:t>
            </a:r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5C11A991-0524-4B29-AE10-5C650CC2D49D}"/>
              </a:ext>
            </a:extLst>
          </p:cNvPr>
          <p:cNvGrpSpPr/>
          <p:nvPr/>
        </p:nvGrpSpPr>
        <p:grpSpPr>
          <a:xfrm>
            <a:off x="13824593" y="2965257"/>
            <a:ext cx="3583678" cy="3397958"/>
            <a:chOff x="12463441" y="1759298"/>
            <a:chExt cx="4786511" cy="4538456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8E1E727F-166B-4D1A-B9FC-AB9C151815B5}"/>
                </a:ext>
              </a:extLst>
            </p:cNvPr>
            <p:cNvSpPr/>
            <p:nvPr/>
          </p:nvSpPr>
          <p:spPr>
            <a:xfrm>
              <a:off x="12641878" y="3278788"/>
              <a:ext cx="1519490" cy="151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F4FDC196-B11C-49C2-A985-70DF914713AC}"/>
                </a:ext>
              </a:extLst>
            </p:cNvPr>
            <p:cNvSpPr/>
            <p:nvPr/>
          </p:nvSpPr>
          <p:spPr>
            <a:xfrm rot="18900000">
              <a:off x="14384806" y="1964619"/>
              <a:ext cx="1102181" cy="1102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3E98513D-A509-4108-A02C-753EAEE5DF6C}"/>
                </a:ext>
              </a:extLst>
            </p:cNvPr>
            <p:cNvSpPr/>
            <p:nvPr/>
          </p:nvSpPr>
          <p:spPr>
            <a:xfrm>
              <a:off x="12463441" y="1759298"/>
              <a:ext cx="1697930" cy="1527631"/>
            </a:xfrm>
            <a:custGeom>
              <a:avLst/>
              <a:gdLst>
                <a:gd name="connsiteX0" fmla="*/ 363564 w 812517"/>
                <a:gd name="connsiteY0" fmla="*/ 0 h 731023"/>
                <a:gd name="connsiteX1" fmla="*/ 402212 w 812517"/>
                <a:gd name="connsiteY1" fmla="*/ 3896 h 731023"/>
                <a:gd name="connsiteX2" fmla="*/ 812517 w 812517"/>
                <a:gd name="connsiteY2" fmla="*/ 3896 h 731023"/>
                <a:gd name="connsiteX3" fmla="*/ 812517 w 812517"/>
                <a:gd name="connsiteY3" fmla="*/ 731023 h 731023"/>
                <a:gd name="connsiteX4" fmla="*/ 320867 w 812517"/>
                <a:gd name="connsiteY4" fmla="*/ 731023 h 731023"/>
                <a:gd name="connsiteX5" fmla="*/ 320867 w 812517"/>
                <a:gd name="connsiteY5" fmla="*/ 722824 h 731023"/>
                <a:gd name="connsiteX6" fmla="*/ 290293 w 812517"/>
                <a:gd name="connsiteY6" fmla="*/ 719742 h 731023"/>
                <a:gd name="connsiteX7" fmla="*/ 0 w 812517"/>
                <a:gd name="connsiteY7" fmla="*/ 363564 h 731023"/>
                <a:gd name="connsiteX8" fmla="*/ 290293 w 812517"/>
                <a:gd name="connsiteY8" fmla="*/ 7386 h 731023"/>
                <a:gd name="connsiteX9" fmla="*/ 320867 w 812517"/>
                <a:gd name="connsiteY9" fmla="*/ 4304 h 731023"/>
                <a:gd name="connsiteX10" fmla="*/ 320867 w 812517"/>
                <a:gd name="connsiteY10" fmla="*/ 3896 h 731023"/>
                <a:gd name="connsiteX11" fmla="*/ 324916 w 812517"/>
                <a:gd name="connsiteY11" fmla="*/ 3896 h 7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2517" h="731023">
                  <a:moveTo>
                    <a:pt x="363564" y="0"/>
                  </a:moveTo>
                  <a:lnTo>
                    <a:pt x="402212" y="3896"/>
                  </a:lnTo>
                  <a:lnTo>
                    <a:pt x="812517" y="3896"/>
                  </a:lnTo>
                  <a:lnTo>
                    <a:pt x="812517" y="731023"/>
                  </a:lnTo>
                  <a:lnTo>
                    <a:pt x="320867" y="731023"/>
                  </a:lnTo>
                  <a:lnTo>
                    <a:pt x="320867" y="722824"/>
                  </a:lnTo>
                  <a:lnTo>
                    <a:pt x="290293" y="719742"/>
                  </a:lnTo>
                  <a:cubicBezTo>
                    <a:pt x="124623" y="685841"/>
                    <a:pt x="0" y="539256"/>
                    <a:pt x="0" y="363564"/>
                  </a:cubicBezTo>
                  <a:cubicBezTo>
                    <a:pt x="0" y="187872"/>
                    <a:pt x="124623" y="41287"/>
                    <a:pt x="290293" y="7386"/>
                  </a:cubicBezTo>
                  <a:lnTo>
                    <a:pt x="320867" y="4304"/>
                  </a:lnTo>
                  <a:lnTo>
                    <a:pt x="320867" y="3896"/>
                  </a:lnTo>
                  <a:lnTo>
                    <a:pt x="324916" y="389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8B52C2C2-9D05-4F98-A36A-095638C2EAF8}"/>
                </a:ext>
              </a:extLst>
            </p:cNvPr>
            <p:cNvSpPr/>
            <p:nvPr/>
          </p:nvSpPr>
          <p:spPr>
            <a:xfrm>
              <a:off x="14164759" y="3295073"/>
              <a:ext cx="1503204" cy="15032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3DD79A51-744A-47B0-B762-7DE8312CEEF6}"/>
                </a:ext>
              </a:extLst>
            </p:cNvPr>
            <p:cNvSpPr/>
            <p:nvPr/>
          </p:nvSpPr>
          <p:spPr>
            <a:xfrm>
              <a:off x="12568660" y="4792562"/>
              <a:ext cx="1585581" cy="1505192"/>
            </a:xfrm>
            <a:custGeom>
              <a:avLst/>
              <a:gdLst>
                <a:gd name="connsiteX0" fmla="*/ 359667 w 719334"/>
                <a:gd name="connsiteY0" fmla="*/ 0 h 720285"/>
                <a:gd name="connsiteX1" fmla="*/ 719334 w 719334"/>
                <a:gd name="connsiteY1" fmla="*/ 359667 h 720285"/>
                <a:gd name="connsiteX2" fmla="*/ 717214 w 719334"/>
                <a:gd name="connsiteY2" fmla="*/ 380698 h 720285"/>
                <a:gd name="connsiteX3" fmla="*/ 719334 w 719334"/>
                <a:gd name="connsiteY3" fmla="*/ 380698 h 720285"/>
                <a:gd name="connsiteX4" fmla="*/ 719334 w 719334"/>
                <a:gd name="connsiteY4" fmla="*/ 720285 h 720285"/>
                <a:gd name="connsiteX5" fmla="*/ 366942 w 719334"/>
                <a:gd name="connsiteY5" fmla="*/ 720285 h 720285"/>
                <a:gd name="connsiteX6" fmla="*/ 366942 w 719334"/>
                <a:gd name="connsiteY6" fmla="*/ 718601 h 720285"/>
                <a:gd name="connsiteX7" fmla="*/ 359667 w 719334"/>
                <a:gd name="connsiteY7" fmla="*/ 719334 h 720285"/>
                <a:gd name="connsiteX8" fmla="*/ 0 w 719334"/>
                <a:gd name="connsiteY8" fmla="*/ 359667 h 720285"/>
                <a:gd name="connsiteX9" fmla="*/ 359667 w 719334"/>
                <a:gd name="connsiteY9" fmla="*/ 0 h 72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9334" h="720285">
                  <a:moveTo>
                    <a:pt x="359667" y="0"/>
                  </a:moveTo>
                  <a:cubicBezTo>
                    <a:pt x="558306" y="0"/>
                    <a:pt x="719334" y="161028"/>
                    <a:pt x="719334" y="359667"/>
                  </a:cubicBezTo>
                  <a:lnTo>
                    <a:pt x="717214" y="380698"/>
                  </a:lnTo>
                  <a:lnTo>
                    <a:pt x="719334" y="380698"/>
                  </a:lnTo>
                  <a:lnTo>
                    <a:pt x="719334" y="720285"/>
                  </a:lnTo>
                  <a:lnTo>
                    <a:pt x="366942" y="720285"/>
                  </a:lnTo>
                  <a:lnTo>
                    <a:pt x="366942" y="718601"/>
                  </a:lnTo>
                  <a:lnTo>
                    <a:pt x="359667" y="719334"/>
                  </a:lnTo>
                  <a:cubicBezTo>
                    <a:pt x="161028" y="719334"/>
                    <a:pt x="0" y="558306"/>
                    <a:pt x="0" y="359667"/>
                  </a:cubicBezTo>
                  <a:cubicBezTo>
                    <a:pt x="0" y="161028"/>
                    <a:pt x="161028" y="0"/>
                    <a:pt x="3596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7F22088B-5EF0-48F2-8DDA-593D7B0D0CB2}"/>
                </a:ext>
              </a:extLst>
            </p:cNvPr>
            <p:cNvSpPr/>
            <p:nvPr/>
          </p:nvSpPr>
          <p:spPr>
            <a:xfrm>
              <a:off x="15639834" y="4771009"/>
              <a:ext cx="1560312" cy="1524758"/>
            </a:xfrm>
            <a:custGeom>
              <a:avLst/>
              <a:gdLst>
                <a:gd name="connsiteX0" fmla="*/ 7324 w 746662"/>
                <a:gd name="connsiteY0" fmla="*/ 0 h 729648"/>
                <a:gd name="connsiteX1" fmla="*/ 732705 w 746662"/>
                <a:gd name="connsiteY1" fmla="*/ 591203 h 729648"/>
                <a:gd name="connsiteX2" fmla="*/ 746662 w 746662"/>
                <a:gd name="connsiteY2" fmla="*/ 729648 h 729648"/>
                <a:gd name="connsiteX3" fmla="*/ 0 w 746662"/>
                <a:gd name="connsiteY3" fmla="*/ 729648 h 729648"/>
                <a:gd name="connsiteX4" fmla="*/ 0 w 746662"/>
                <a:gd name="connsiteY4" fmla="*/ 370 h 72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662" h="729648">
                  <a:moveTo>
                    <a:pt x="7324" y="0"/>
                  </a:moveTo>
                  <a:cubicBezTo>
                    <a:pt x="365133" y="0"/>
                    <a:pt x="663663" y="253804"/>
                    <a:pt x="732705" y="591203"/>
                  </a:cubicBezTo>
                  <a:lnTo>
                    <a:pt x="746662" y="729648"/>
                  </a:lnTo>
                  <a:lnTo>
                    <a:pt x="0" y="729648"/>
                  </a:lnTo>
                  <a:lnTo>
                    <a:pt x="0" y="3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0CBB8F29-8B7D-43E7-800A-B137D7C2E9E3}"/>
                </a:ext>
              </a:extLst>
            </p:cNvPr>
            <p:cNvSpPr/>
            <p:nvPr/>
          </p:nvSpPr>
          <p:spPr>
            <a:xfrm>
              <a:off x="14161369" y="4806419"/>
              <a:ext cx="1473973" cy="148934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2964151B-9CFB-476E-8F68-D8000BE62173}"/>
                </a:ext>
              </a:extLst>
            </p:cNvPr>
            <p:cNvSpPr/>
            <p:nvPr/>
          </p:nvSpPr>
          <p:spPr>
            <a:xfrm rot="10800000">
              <a:off x="15664371" y="3301229"/>
              <a:ext cx="1585581" cy="1505192"/>
            </a:xfrm>
            <a:custGeom>
              <a:avLst/>
              <a:gdLst>
                <a:gd name="connsiteX0" fmla="*/ 359667 w 719334"/>
                <a:gd name="connsiteY0" fmla="*/ 0 h 720285"/>
                <a:gd name="connsiteX1" fmla="*/ 719334 w 719334"/>
                <a:gd name="connsiteY1" fmla="*/ 359667 h 720285"/>
                <a:gd name="connsiteX2" fmla="*/ 717214 w 719334"/>
                <a:gd name="connsiteY2" fmla="*/ 380698 h 720285"/>
                <a:gd name="connsiteX3" fmla="*/ 719334 w 719334"/>
                <a:gd name="connsiteY3" fmla="*/ 380698 h 720285"/>
                <a:gd name="connsiteX4" fmla="*/ 719334 w 719334"/>
                <a:gd name="connsiteY4" fmla="*/ 720285 h 720285"/>
                <a:gd name="connsiteX5" fmla="*/ 366942 w 719334"/>
                <a:gd name="connsiteY5" fmla="*/ 720285 h 720285"/>
                <a:gd name="connsiteX6" fmla="*/ 366942 w 719334"/>
                <a:gd name="connsiteY6" fmla="*/ 718601 h 720285"/>
                <a:gd name="connsiteX7" fmla="*/ 359667 w 719334"/>
                <a:gd name="connsiteY7" fmla="*/ 719334 h 720285"/>
                <a:gd name="connsiteX8" fmla="*/ 0 w 719334"/>
                <a:gd name="connsiteY8" fmla="*/ 359667 h 720285"/>
                <a:gd name="connsiteX9" fmla="*/ 359667 w 719334"/>
                <a:gd name="connsiteY9" fmla="*/ 0 h 72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9334" h="720285">
                  <a:moveTo>
                    <a:pt x="359667" y="0"/>
                  </a:moveTo>
                  <a:cubicBezTo>
                    <a:pt x="558306" y="0"/>
                    <a:pt x="719334" y="161028"/>
                    <a:pt x="719334" y="359667"/>
                  </a:cubicBezTo>
                  <a:lnTo>
                    <a:pt x="717214" y="380698"/>
                  </a:lnTo>
                  <a:lnTo>
                    <a:pt x="719334" y="380698"/>
                  </a:lnTo>
                  <a:lnTo>
                    <a:pt x="719334" y="720285"/>
                  </a:lnTo>
                  <a:lnTo>
                    <a:pt x="366942" y="720285"/>
                  </a:lnTo>
                  <a:lnTo>
                    <a:pt x="366942" y="718601"/>
                  </a:lnTo>
                  <a:lnTo>
                    <a:pt x="359667" y="719334"/>
                  </a:lnTo>
                  <a:cubicBezTo>
                    <a:pt x="161028" y="719334"/>
                    <a:pt x="0" y="558306"/>
                    <a:pt x="0" y="359667"/>
                  </a:cubicBezTo>
                  <a:cubicBezTo>
                    <a:pt x="0" y="161028"/>
                    <a:pt x="161028" y="0"/>
                    <a:pt x="3596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DC95E34C-2921-4345-B26F-8BFE514A63C3}"/>
                </a:ext>
              </a:extLst>
            </p:cNvPr>
            <p:cNvSpPr/>
            <p:nvPr/>
          </p:nvSpPr>
          <p:spPr>
            <a:xfrm>
              <a:off x="15660238" y="1779656"/>
              <a:ext cx="1519490" cy="151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0AF9EE5-FD2A-47DE-8936-BA0B8008B3CA}"/>
              </a:ext>
            </a:extLst>
          </p:cNvPr>
          <p:cNvSpPr txBox="1"/>
          <p:nvPr/>
        </p:nvSpPr>
        <p:spPr>
          <a:xfrm>
            <a:off x="451901" y="4298019"/>
            <a:ext cx="898770" cy="249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600" dirty="0">
                <a:solidFill>
                  <a:srgbClr val="1982EB"/>
                </a:solidFill>
                <a:latin typeface="Stolzl Bold" panose="00000800000000000000" pitchFamily="50" charset="-52"/>
              </a:rPr>
              <a:t>25</a:t>
            </a:r>
            <a:r>
              <a:rPr lang="ru-RU" sz="1600" i="0" dirty="0">
                <a:solidFill>
                  <a:srgbClr val="1982EB"/>
                </a:solidFill>
                <a:effectLst/>
                <a:latin typeface="Stolzl Bold" panose="00000800000000000000" pitchFamily="50" charset="-52"/>
              </a:rPr>
              <a:t> лет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2708F8-6672-4317-960E-D34FA914069B}"/>
              </a:ext>
            </a:extLst>
          </p:cNvPr>
          <p:cNvSpPr txBox="1"/>
          <p:nvPr/>
        </p:nvSpPr>
        <p:spPr>
          <a:xfrm>
            <a:off x="2075122" y="4591846"/>
            <a:ext cx="2232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современного производственного</a:t>
            </a:r>
          </a:p>
          <a:p>
            <a:r>
              <a:rPr lang="ru-RU" sz="12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складского комплекса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6FBD6FD-3F8C-485B-A413-AB0875A0E683}"/>
              </a:ext>
            </a:extLst>
          </p:cNvPr>
          <p:cNvSpPr txBox="1"/>
          <p:nvPr/>
        </p:nvSpPr>
        <p:spPr>
          <a:xfrm>
            <a:off x="2071119" y="4298019"/>
            <a:ext cx="1326885" cy="249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600" i="0" dirty="0">
                <a:solidFill>
                  <a:srgbClr val="1982EB"/>
                </a:solidFill>
                <a:effectLst/>
                <a:latin typeface="Stolzl Bold" panose="00000800000000000000" pitchFamily="50" charset="-52"/>
              </a:rPr>
              <a:t>45 000 м²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E0A775-CF93-4D37-BB8F-F7C8101F4C79}"/>
              </a:ext>
            </a:extLst>
          </p:cNvPr>
          <p:cNvSpPr txBox="1"/>
          <p:nvPr/>
        </p:nvSpPr>
        <p:spPr>
          <a:xfrm>
            <a:off x="4320660" y="4591846"/>
            <a:ext cx="1983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опытных сотрудников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B23C61-308A-40FE-83D4-1AE655539BA9}"/>
              </a:ext>
            </a:extLst>
          </p:cNvPr>
          <p:cNvSpPr txBox="1"/>
          <p:nvPr/>
        </p:nvSpPr>
        <p:spPr>
          <a:xfrm>
            <a:off x="4333862" y="4298019"/>
            <a:ext cx="898770" cy="249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1600" i="0" dirty="0">
                <a:solidFill>
                  <a:srgbClr val="1982EB"/>
                </a:solidFill>
                <a:effectLst/>
                <a:latin typeface="Stolzl Bold" panose="00000800000000000000" pitchFamily="50" charset="-52"/>
              </a:rPr>
              <a:t>&gt;</a:t>
            </a:r>
            <a:r>
              <a:rPr lang="ru-RU" sz="1600" i="0" dirty="0">
                <a:solidFill>
                  <a:srgbClr val="1982EB"/>
                </a:solidFill>
                <a:effectLst/>
                <a:latin typeface="Stolzl Bold" panose="00000800000000000000" pitchFamily="50" charset="-52"/>
              </a:rPr>
              <a:t>800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93FACF-B0E7-40EB-8725-B6DFAAFE7704}"/>
              </a:ext>
            </a:extLst>
          </p:cNvPr>
          <p:cNvSpPr txBox="1"/>
          <p:nvPr/>
        </p:nvSpPr>
        <p:spPr>
          <a:xfrm>
            <a:off x="451900" y="1680636"/>
            <a:ext cx="3670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i="0" dirty="0">
                <a:solidFill>
                  <a:srgbClr val="002254"/>
                </a:solidFill>
                <a:effectLst/>
                <a:latin typeface="Stolzl Bold" panose="00000800000000000000" pitchFamily="50" charset="-52"/>
              </a:rPr>
              <a:t>ACCORD POST</a:t>
            </a:r>
            <a:endParaRPr lang="ru-RU" sz="2400" i="0" dirty="0">
              <a:solidFill>
                <a:srgbClr val="002254"/>
              </a:solidFill>
              <a:effectLst/>
              <a:latin typeface="Stolzl Bold" panose="00000800000000000000" pitchFamily="50" charset="-52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32523D1-01DA-4B7D-929E-7AFF641567A3}"/>
              </a:ext>
            </a:extLst>
          </p:cNvPr>
          <p:cNvGrpSpPr/>
          <p:nvPr/>
        </p:nvGrpSpPr>
        <p:grpSpPr>
          <a:xfrm>
            <a:off x="6365268" y="-791966"/>
            <a:ext cx="5446888" cy="674491"/>
            <a:chOff x="1250951" y="3018034"/>
            <a:chExt cx="5446888" cy="674491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AB782702-67A0-4E45-B5F6-4DE39E56C092}"/>
                </a:ext>
              </a:extLst>
            </p:cNvPr>
            <p:cNvGrpSpPr/>
            <p:nvPr/>
          </p:nvGrpSpPr>
          <p:grpSpPr>
            <a:xfrm>
              <a:off x="1250951" y="3035300"/>
              <a:ext cx="1428749" cy="657224"/>
              <a:chOff x="1" y="1"/>
              <a:chExt cx="10691812" cy="7559674"/>
            </a:xfrm>
          </p:grpSpPr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82AA3516-1214-4D68-AABD-0B6462E16F49}"/>
                  </a:ext>
                </a:extLst>
              </p:cNvPr>
              <p:cNvSpPr/>
              <p:nvPr/>
            </p:nvSpPr>
            <p:spPr>
              <a:xfrm>
                <a:off x="1" y="1"/>
                <a:ext cx="2145363" cy="7559674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00E0B2C4-7F4C-48F5-A0B0-9E40B6F412EC}"/>
                  </a:ext>
                </a:extLst>
              </p:cNvPr>
              <p:cNvSpPr/>
              <p:nvPr/>
            </p:nvSpPr>
            <p:spPr>
              <a:xfrm>
                <a:off x="2136347" y="1"/>
                <a:ext cx="2145363" cy="7559674"/>
              </a:xfrm>
              <a:prstGeom prst="rect">
                <a:avLst/>
              </a:prstGeom>
              <a:solidFill>
                <a:srgbClr val="00529B">
                  <a:alpha val="9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id="{7F06E73F-2D60-413D-BC58-CAA6F719B079}"/>
                  </a:ext>
                </a:extLst>
              </p:cNvPr>
              <p:cNvSpPr/>
              <p:nvPr/>
            </p:nvSpPr>
            <p:spPr>
              <a:xfrm>
                <a:off x="4281709" y="1"/>
                <a:ext cx="2145363" cy="7559674"/>
              </a:xfrm>
              <a:prstGeom prst="rect">
                <a:avLst/>
              </a:prstGeom>
              <a:solidFill>
                <a:srgbClr val="1360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9F36DDE6-7E03-4797-B2C5-2DAF72F79FD9}"/>
                  </a:ext>
                </a:extLst>
              </p:cNvPr>
              <p:cNvSpPr/>
              <p:nvPr/>
            </p:nvSpPr>
            <p:spPr>
              <a:xfrm>
                <a:off x="6415268" y="1"/>
                <a:ext cx="2145363" cy="7559674"/>
              </a:xfrm>
              <a:prstGeom prst="rect">
                <a:avLst/>
              </a:prstGeom>
              <a:solidFill>
                <a:srgbClr val="C9E0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Прямоугольник 94">
                <a:extLst>
                  <a:ext uri="{FF2B5EF4-FFF2-40B4-BE49-F238E27FC236}">
                    <a16:creationId xmlns:a16="http://schemas.microsoft.com/office/drawing/2014/main" id="{3E0B41A8-AAE0-4A95-8190-FE04A71D05AA}"/>
                  </a:ext>
                </a:extLst>
              </p:cNvPr>
              <p:cNvSpPr/>
              <p:nvPr/>
            </p:nvSpPr>
            <p:spPr>
              <a:xfrm>
                <a:off x="8546450" y="1"/>
                <a:ext cx="2145363" cy="755967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F3D72A9D-3E11-412C-98F2-B7E9EB82E344}"/>
                </a:ext>
              </a:extLst>
            </p:cNvPr>
            <p:cNvGrpSpPr/>
            <p:nvPr/>
          </p:nvGrpSpPr>
          <p:grpSpPr>
            <a:xfrm>
              <a:off x="2678122" y="3031410"/>
              <a:ext cx="1309678" cy="661114"/>
              <a:chOff x="1" y="1"/>
              <a:chExt cx="10691812" cy="7559674"/>
            </a:xfrm>
          </p:grpSpPr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id="{EA145356-BCF0-4CE6-9A75-DCF7586A8E73}"/>
                  </a:ext>
                </a:extLst>
              </p:cNvPr>
              <p:cNvSpPr/>
              <p:nvPr/>
            </p:nvSpPr>
            <p:spPr>
              <a:xfrm>
                <a:off x="1" y="1"/>
                <a:ext cx="2145363" cy="7559674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id="{78D198E7-1472-4B07-BC46-1D447A51CC5B}"/>
                  </a:ext>
                </a:extLst>
              </p:cNvPr>
              <p:cNvSpPr/>
              <p:nvPr/>
            </p:nvSpPr>
            <p:spPr>
              <a:xfrm>
                <a:off x="2136347" y="1"/>
                <a:ext cx="2145363" cy="755967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B7121B1A-D134-4CC0-AC80-B6F773DDF905}"/>
                  </a:ext>
                </a:extLst>
              </p:cNvPr>
              <p:cNvSpPr/>
              <p:nvPr/>
            </p:nvSpPr>
            <p:spPr>
              <a:xfrm>
                <a:off x="4281709" y="1"/>
                <a:ext cx="2145363" cy="7559674"/>
              </a:xfrm>
              <a:prstGeom prst="rect">
                <a:avLst/>
              </a:prstGeom>
              <a:solidFill>
                <a:srgbClr val="F97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Прямоугольник 88">
                <a:extLst>
                  <a:ext uri="{FF2B5EF4-FFF2-40B4-BE49-F238E27FC236}">
                    <a16:creationId xmlns:a16="http://schemas.microsoft.com/office/drawing/2014/main" id="{06E0FEC3-65A9-4DE4-9847-8739DE1F224E}"/>
                  </a:ext>
                </a:extLst>
              </p:cNvPr>
              <p:cNvSpPr/>
              <p:nvPr/>
            </p:nvSpPr>
            <p:spPr>
              <a:xfrm>
                <a:off x="6415268" y="1"/>
                <a:ext cx="2145363" cy="7559674"/>
              </a:xfrm>
              <a:prstGeom prst="rect">
                <a:avLst/>
              </a:prstGeom>
              <a:solidFill>
                <a:srgbClr val="837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15F76E6F-FD6E-4804-A3B2-A4569BC08477}"/>
                  </a:ext>
                </a:extLst>
              </p:cNvPr>
              <p:cNvSpPr/>
              <p:nvPr/>
            </p:nvSpPr>
            <p:spPr>
              <a:xfrm>
                <a:off x="8546450" y="1"/>
                <a:ext cx="2145363" cy="7559674"/>
              </a:xfrm>
              <a:prstGeom prst="rect">
                <a:avLst/>
              </a:prstGeom>
              <a:solidFill>
                <a:srgbClr val="C8E0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32BFCAF9-4F5D-411C-B999-1B1D9FE07482}"/>
                </a:ext>
              </a:extLst>
            </p:cNvPr>
            <p:cNvGrpSpPr/>
            <p:nvPr/>
          </p:nvGrpSpPr>
          <p:grpSpPr>
            <a:xfrm>
              <a:off x="3986354" y="3018035"/>
              <a:ext cx="1309546" cy="674490"/>
              <a:chOff x="1" y="1"/>
              <a:chExt cx="10691812" cy="7559674"/>
            </a:xfrm>
          </p:grpSpPr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4166D6DD-416A-4D92-9991-22ABEEE6599A}"/>
                  </a:ext>
                </a:extLst>
              </p:cNvPr>
              <p:cNvSpPr/>
              <p:nvPr/>
            </p:nvSpPr>
            <p:spPr>
              <a:xfrm>
                <a:off x="1" y="1"/>
                <a:ext cx="2145363" cy="7559674"/>
              </a:xfrm>
              <a:prstGeom prst="rect">
                <a:avLst/>
              </a:prstGeom>
              <a:solidFill>
                <a:srgbClr val="DED4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EBE50DC9-82BF-4238-9C0E-DB5EF94D945A}"/>
                  </a:ext>
                </a:extLst>
              </p:cNvPr>
              <p:cNvSpPr/>
              <p:nvPr/>
            </p:nvSpPr>
            <p:spPr>
              <a:xfrm>
                <a:off x="2136347" y="1"/>
                <a:ext cx="2145363" cy="7559674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5FC4C49A-46AF-43A1-BF32-5E5C9D4F3AFC}"/>
                  </a:ext>
                </a:extLst>
              </p:cNvPr>
              <p:cNvSpPr/>
              <p:nvPr/>
            </p:nvSpPr>
            <p:spPr>
              <a:xfrm>
                <a:off x="4281709" y="1"/>
                <a:ext cx="2145363" cy="7559674"/>
              </a:xfrm>
              <a:prstGeom prst="rect">
                <a:avLst/>
              </a:prstGeom>
              <a:solidFill>
                <a:srgbClr val="1982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BF30C14B-1697-4100-9F8E-33FBEA4676BE}"/>
                  </a:ext>
                </a:extLst>
              </p:cNvPr>
              <p:cNvSpPr/>
              <p:nvPr/>
            </p:nvSpPr>
            <p:spPr>
              <a:xfrm>
                <a:off x="6415268" y="1"/>
                <a:ext cx="2145363" cy="755967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12D768BF-186C-4894-9032-1F51A193B749}"/>
                  </a:ext>
                </a:extLst>
              </p:cNvPr>
              <p:cNvSpPr/>
              <p:nvPr/>
            </p:nvSpPr>
            <p:spPr>
              <a:xfrm>
                <a:off x="8546450" y="1"/>
                <a:ext cx="2145363" cy="7559674"/>
              </a:xfrm>
              <a:prstGeom prst="rect">
                <a:avLst/>
              </a:prstGeom>
              <a:solidFill>
                <a:srgbClr val="F97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A45FB2D8-42FB-4C76-9DFD-07D72C169505}"/>
                </a:ext>
              </a:extLst>
            </p:cNvPr>
            <p:cNvGrpSpPr/>
            <p:nvPr/>
          </p:nvGrpSpPr>
          <p:grpSpPr>
            <a:xfrm>
              <a:off x="5294455" y="3018034"/>
              <a:ext cx="1403384" cy="674490"/>
              <a:chOff x="1" y="1"/>
              <a:chExt cx="10691812" cy="7559674"/>
            </a:xfrm>
          </p:grpSpPr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EE397D16-5F6D-4941-B25F-7AAC26DDB80E}"/>
                  </a:ext>
                </a:extLst>
              </p:cNvPr>
              <p:cNvSpPr/>
              <p:nvPr/>
            </p:nvSpPr>
            <p:spPr>
              <a:xfrm>
                <a:off x="1" y="1"/>
                <a:ext cx="2145363" cy="7559674"/>
              </a:xfrm>
              <a:prstGeom prst="rect">
                <a:avLst/>
              </a:prstGeom>
              <a:solidFill>
                <a:srgbClr val="002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id="{EBD34ED2-7FB0-4B68-B789-B7D3C96E22D4}"/>
                  </a:ext>
                </a:extLst>
              </p:cNvPr>
              <p:cNvSpPr/>
              <p:nvPr/>
            </p:nvSpPr>
            <p:spPr>
              <a:xfrm>
                <a:off x="2136347" y="1"/>
                <a:ext cx="2145363" cy="7559674"/>
              </a:xfrm>
              <a:prstGeom prst="rect">
                <a:avLst/>
              </a:prstGeom>
              <a:solidFill>
                <a:srgbClr val="005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id="{7C1DB9D8-8DE3-4D35-80E4-9FD12854EDF5}"/>
                  </a:ext>
                </a:extLst>
              </p:cNvPr>
              <p:cNvSpPr/>
              <p:nvPr/>
            </p:nvSpPr>
            <p:spPr>
              <a:xfrm>
                <a:off x="4281709" y="1"/>
                <a:ext cx="2145363" cy="7559674"/>
              </a:xfrm>
              <a:prstGeom prst="rect">
                <a:avLst/>
              </a:prstGeom>
              <a:solidFill>
                <a:srgbClr val="837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A2E4A007-1442-4F04-8E6D-134FAE3E4EFE}"/>
                  </a:ext>
                </a:extLst>
              </p:cNvPr>
              <p:cNvSpPr/>
              <p:nvPr/>
            </p:nvSpPr>
            <p:spPr>
              <a:xfrm>
                <a:off x="6415268" y="1"/>
                <a:ext cx="2145363" cy="7559674"/>
              </a:xfrm>
              <a:prstGeom prst="rect">
                <a:avLst/>
              </a:prstGeom>
              <a:solidFill>
                <a:srgbClr val="9CDF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9B464232-88F0-46B5-87F4-C5D8893BD450}"/>
                  </a:ext>
                </a:extLst>
              </p:cNvPr>
              <p:cNvSpPr/>
              <p:nvPr/>
            </p:nvSpPr>
            <p:spPr>
              <a:xfrm>
                <a:off x="8546450" y="1"/>
                <a:ext cx="2145363" cy="755967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34BE589-2CB6-41C6-94A2-CC494C80B4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1760"/>
          <a:stretch/>
        </p:blipFill>
        <p:spPr>
          <a:xfrm rot="16200000" flipH="1">
            <a:off x="14269671" y="-775081"/>
            <a:ext cx="2842851" cy="3465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9516B-48CF-40FF-BEA8-B64161A45B62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i="0" dirty="0">
                <a:solidFill>
                  <a:srgbClr val="F44044"/>
                </a:solidFill>
                <a:effectLst/>
                <a:latin typeface="Stolzl Book" panose="00000500000000000000" pitchFamily="2" charset="-52"/>
              </a:rPr>
              <a:t>01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D09C7-4DAE-497C-878F-CF476F48BE4E}"/>
              </a:ext>
            </a:extLst>
          </p:cNvPr>
          <p:cNvSpPr txBox="1"/>
          <p:nvPr/>
        </p:nvSpPr>
        <p:spPr>
          <a:xfrm>
            <a:off x="436352" y="613966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223C89-5776-4DE3-8385-AE90444D7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96414" y="6510337"/>
            <a:ext cx="4114800" cy="2905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7DE27E-A3F0-45C3-82EC-A26516A8FB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35" y="2512569"/>
            <a:ext cx="5342267" cy="2170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75109C-B18F-2E70-FFAB-95665C5BC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743" y="872967"/>
            <a:ext cx="43895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0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0B553A1-6511-47DE-BA03-1D77DD16F033}"/>
              </a:ext>
            </a:extLst>
          </p:cNvPr>
          <p:cNvGrpSpPr/>
          <p:nvPr/>
        </p:nvGrpSpPr>
        <p:grpSpPr>
          <a:xfrm>
            <a:off x="519024" y="5540474"/>
            <a:ext cx="11153952" cy="1216794"/>
            <a:chOff x="3657600" y="6363006"/>
            <a:chExt cx="7334250" cy="800100"/>
          </a:xfrm>
          <a:solidFill>
            <a:schemeClr val="bg1">
              <a:alpha val="40000"/>
            </a:schemeClr>
          </a:solidFill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D2405CA-12CF-488C-A16B-6C838B04C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57600" y="6363006"/>
              <a:ext cx="3667125" cy="8001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FC86CD6-8E6E-4D1E-ABC4-604353B7C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24725" y="6363006"/>
              <a:ext cx="3667125" cy="80010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3EB0A1E-E214-43C0-97CA-D0C60F5DFFEB}"/>
              </a:ext>
            </a:extLst>
          </p:cNvPr>
          <p:cNvGrpSpPr/>
          <p:nvPr/>
        </p:nvGrpSpPr>
        <p:grpSpPr>
          <a:xfrm>
            <a:off x="519024" y="5540474"/>
            <a:ext cx="11153952" cy="1216794"/>
            <a:chOff x="3657600" y="6363006"/>
            <a:chExt cx="7334250" cy="800100"/>
          </a:xfrm>
          <a:solidFill>
            <a:schemeClr val="bg1">
              <a:alpha val="40000"/>
            </a:schemeClr>
          </a:solidFill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FF04785C-272E-4591-BF6B-6106B7F1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57600" y="6363006"/>
              <a:ext cx="3667125" cy="8001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B107A86B-36F4-4021-9F00-BA8DCF253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24725" y="6363006"/>
              <a:ext cx="3667125" cy="80010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0CC001B-EB2A-48A9-B59B-D3AE617CBC2A}"/>
              </a:ext>
            </a:extLst>
          </p:cNvPr>
          <p:cNvSpPr txBox="1"/>
          <p:nvPr/>
        </p:nvSpPr>
        <p:spPr>
          <a:xfrm>
            <a:off x="509752" y="1629773"/>
            <a:ext cx="3904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254"/>
                </a:solidFill>
                <a:latin typeface="Stolzl Medium" panose="00000600000000000000" pitchFamily="2" charset="-52"/>
              </a:rPr>
              <a:t>Реклама </a:t>
            </a:r>
          </a:p>
          <a:p>
            <a:r>
              <a:rPr lang="ru-RU" sz="3200" dirty="0">
                <a:solidFill>
                  <a:srgbClr val="002254"/>
                </a:solidFill>
                <a:latin typeface="Stolzl Medium" panose="00000600000000000000" pitchFamily="2" charset="-52"/>
              </a:rPr>
              <a:t>(РА «АДМИКС»)</a:t>
            </a:r>
            <a:endParaRPr lang="ru-RU" sz="3200" i="0" dirty="0">
              <a:solidFill>
                <a:srgbClr val="002254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9E4683-B82C-4522-8B2D-83323C7E2C71}"/>
              </a:ext>
            </a:extLst>
          </p:cNvPr>
          <p:cNvSpPr txBox="1"/>
          <p:nvPr/>
        </p:nvSpPr>
        <p:spPr>
          <a:xfrm>
            <a:off x="6476157" y="1949253"/>
            <a:ext cx="2421395" cy="243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400" dirty="0">
                <a:solidFill>
                  <a:srgbClr val="1982EB"/>
                </a:solidFill>
                <a:latin typeface="Stolzl Medium" panose="00000600000000000000" pitchFamily="2" charset="-52"/>
              </a:rPr>
              <a:t>Реклама в ЖК</a:t>
            </a:r>
            <a:endParaRPr lang="ru-RU" sz="14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9FE0F1E-F484-433E-82D3-40BB0A9785CF}"/>
              </a:ext>
            </a:extLst>
          </p:cNvPr>
          <p:cNvGrpSpPr/>
          <p:nvPr/>
        </p:nvGrpSpPr>
        <p:grpSpPr>
          <a:xfrm>
            <a:off x="4614527" y="2917723"/>
            <a:ext cx="6302490" cy="1604701"/>
            <a:chOff x="4565764" y="2959971"/>
            <a:chExt cx="6302490" cy="160470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A8C88FF-1857-454A-BD02-F90BF0649162}"/>
                </a:ext>
              </a:extLst>
            </p:cNvPr>
            <p:cNvGrpSpPr/>
            <p:nvPr/>
          </p:nvGrpSpPr>
          <p:grpSpPr>
            <a:xfrm>
              <a:off x="4566092" y="3502016"/>
              <a:ext cx="6302161" cy="482003"/>
              <a:chOff x="5628170" y="3651226"/>
              <a:chExt cx="4014396" cy="482003"/>
            </a:xfrm>
          </p:grpSpPr>
          <p:sp>
            <p:nvSpPr>
              <p:cNvPr id="73" name="Левая круглая скобка 72">
                <a:extLst>
                  <a:ext uri="{FF2B5EF4-FFF2-40B4-BE49-F238E27FC236}">
                    <a16:creationId xmlns:a16="http://schemas.microsoft.com/office/drawing/2014/main" id="{D86DED47-7B8A-4E3E-8B20-FDDE1E1CAC79}"/>
                  </a:ext>
                </a:extLst>
              </p:cNvPr>
              <p:cNvSpPr/>
              <p:nvPr/>
            </p:nvSpPr>
            <p:spPr>
              <a:xfrm rot="5400000">
                <a:off x="7543048" y="2033711"/>
                <a:ext cx="184640" cy="4014396"/>
              </a:xfrm>
              <a:prstGeom prst="leftBracket">
                <a:avLst>
                  <a:gd name="adj" fmla="val 77299"/>
                </a:avLst>
              </a:prstGeom>
              <a:ln w="12700">
                <a:solidFill>
                  <a:srgbClr val="1982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" name="Левая круглая скобка 2">
                <a:extLst>
                  <a:ext uri="{FF2B5EF4-FFF2-40B4-BE49-F238E27FC236}">
                    <a16:creationId xmlns:a16="http://schemas.microsoft.com/office/drawing/2014/main" id="{DEBA15E3-6914-4C9C-8D0E-9CA1A52A6CD3}"/>
                  </a:ext>
                </a:extLst>
              </p:cNvPr>
              <p:cNvSpPr/>
              <p:nvPr/>
            </p:nvSpPr>
            <p:spPr>
              <a:xfrm rot="16200000">
                <a:off x="7543048" y="1736348"/>
                <a:ext cx="184640" cy="4014396"/>
              </a:xfrm>
              <a:prstGeom prst="leftBracket">
                <a:avLst>
                  <a:gd name="adj" fmla="val 77299"/>
                </a:avLst>
              </a:prstGeom>
              <a:ln w="12700">
                <a:solidFill>
                  <a:srgbClr val="1982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3E486D11-5090-4497-8444-30E844CB8981}"/>
                </a:ext>
              </a:extLst>
            </p:cNvPr>
            <p:cNvCxnSpPr>
              <a:cxnSpLocks/>
            </p:cNvCxnSpPr>
            <p:nvPr/>
          </p:nvCxnSpPr>
          <p:spPr>
            <a:xfrm>
              <a:off x="4565764" y="2959971"/>
              <a:ext cx="0" cy="542989"/>
            </a:xfrm>
            <a:prstGeom prst="line">
              <a:avLst/>
            </a:prstGeom>
            <a:ln w="12700">
              <a:solidFill>
                <a:srgbClr val="1982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EA2586BE-8E8B-4F97-A2CA-C091542610E9}"/>
                </a:ext>
              </a:extLst>
            </p:cNvPr>
            <p:cNvCxnSpPr>
              <a:cxnSpLocks/>
            </p:cNvCxnSpPr>
            <p:nvPr/>
          </p:nvCxnSpPr>
          <p:spPr>
            <a:xfrm>
              <a:off x="7739988" y="2959971"/>
              <a:ext cx="0" cy="542989"/>
            </a:xfrm>
            <a:prstGeom prst="line">
              <a:avLst/>
            </a:prstGeom>
            <a:ln w="12700">
              <a:solidFill>
                <a:srgbClr val="1982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D88B3195-B32C-4404-A1A6-5CC7CDF98D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254" y="2959971"/>
              <a:ext cx="0" cy="542989"/>
            </a:xfrm>
            <a:prstGeom prst="line">
              <a:avLst/>
            </a:prstGeom>
            <a:ln w="12700">
              <a:solidFill>
                <a:srgbClr val="1982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BFC6E16F-7436-4A79-85EE-FD00D627852C}"/>
                </a:ext>
              </a:extLst>
            </p:cNvPr>
            <p:cNvGrpSpPr/>
            <p:nvPr/>
          </p:nvGrpSpPr>
          <p:grpSpPr>
            <a:xfrm>
              <a:off x="4565764" y="3984019"/>
              <a:ext cx="6302490" cy="580653"/>
              <a:chOff x="4552621" y="4133229"/>
              <a:chExt cx="6302490" cy="719092"/>
            </a:xfrm>
          </p:grpSpPr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4D43081F-4C51-4D31-8FDB-AED085D09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6845" y="4133229"/>
                <a:ext cx="0" cy="719092"/>
              </a:xfrm>
              <a:prstGeom prst="line">
                <a:avLst/>
              </a:prstGeom>
              <a:ln w="12700">
                <a:solidFill>
                  <a:srgbClr val="1982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44C00A18-102C-4A70-A092-3CFE93125B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5111" y="4133229"/>
                <a:ext cx="0" cy="719092"/>
              </a:xfrm>
              <a:prstGeom prst="line">
                <a:avLst/>
              </a:prstGeom>
              <a:ln w="12700">
                <a:solidFill>
                  <a:srgbClr val="1982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>
                <a:extLst>
                  <a:ext uri="{FF2B5EF4-FFF2-40B4-BE49-F238E27FC236}">
                    <a16:creationId xmlns:a16="http://schemas.microsoft.com/office/drawing/2014/main" id="{9AF7D8BF-A50C-4C83-8F8A-00CB8349E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2621" y="4133229"/>
                <a:ext cx="0" cy="719092"/>
              </a:xfrm>
              <a:prstGeom prst="line">
                <a:avLst/>
              </a:prstGeom>
              <a:ln w="12700">
                <a:solidFill>
                  <a:srgbClr val="1982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1018A51D-B4CE-4B95-AE06-0B2587C826A1}"/>
              </a:ext>
            </a:extLst>
          </p:cNvPr>
          <p:cNvSpPr/>
          <p:nvPr/>
        </p:nvSpPr>
        <p:spPr>
          <a:xfrm>
            <a:off x="7189097" y="3096534"/>
            <a:ext cx="1199307" cy="1199307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8EF5A16-FFB3-4FB9-A01C-79B04EB87E06}"/>
              </a:ext>
            </a:extLst>
          </p:cNvPr>
          <p:cNvGrpSpPr/>
          <p:nvPr/>
        </p:nvGrpSpPr>
        <p:grpSpPr>
          <a:xfrm>
            <a:off x="588950" y="487948"/>
            <a:ext cx="796888" cy="230832"/>
            <a:chOff x="2054262" y="487948"/>
            <a:chExt cx="796888" cy="230832"/>
          </a:xfrm>
        </p:grpSpPr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7FA4C591-5444-4B28-8D08-67FB464C7DBA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0F0C960-8FE4-4D8A-9F72-1D1F3C71FCA8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Услуги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617F760-979B-4F46-8338-E7255D57EE46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i="0" dirty="0">
                <a:solidFill>
                  <a:srgbClr val="F44044"/>
                </a:solidFill>
                <a:effectLst/>
                <a:latin typeface="Stolzl Book" panose="00000500000000000000" pitchFamily="2" charset="-52"/>
              </a:rPr>
              <a:t>02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D1147B7-DAA8-4861-A3A4-F5C4130E3AA4}"/>
              </a:ext>
            </a:extLst>
          </p:cNvPr>
          <p:cNvSpPr txBox="1"/>
          <p:nvPr/>
        </p:nvSpPr>
        <p:spPr>
          <a:xfrm>
            <a:off x="436352" y="613966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A78F6-F5CC-4F70-2F6E-8F25ADD94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74" y="800332"/>
            <a:ext cx="438950" cy="43895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D8DA15A-FC51-4D60-BF05-C3792B1FAC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47" t="43205"/>
          <a:stretch/>
        </p:blipFill>
        <p:spPr>
          <a:xfrm flipH="1">
            <a:off x="519900" y="3184788"/>
            <a:ext cx="3434567" cy="188384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F1E8A9D-9BAE-47EE-ACB0-9C92D02410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36">
            <a:off x="7430287" y="3237118"/>
            <a:ext cx="829827" cy="91813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938602E-94E5-44B6-A768-ECC83B1DB467}"/>
              </a:ext>
            </a:extLst>
          </p:cNvPr>
          <p:cNvSpPr txBox="1"/>
          <p:nvPr/>
        </p:nvSpPr>
        <p:spPr>
          <a:xfrm>
            <a:off x="4531189" y="2242069"/>
            <a:ext cx="24541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Каждый владелец</a:t>
            </a:r>
          </a:p>
          <a:p>
            <a:r>
              <a:rPr lang="ru-RU" sz="11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 квартиры 100% </a:t>
            </a:r>
          </a:p>
          <a:p>
            <a:r>
              <a:rPr lang="ru-RU" sz="11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увидит вашу рекламу.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28A349-08B5-4C45-995A-D0BC774793BC}"/>
              </a:ext>
            </a:extLst>
          </p:cNvPr>
          <p:cNvSpPr txBox="1"/>
          <p:nvPr/>
        </p:nvSpPr>
        <p:spPr>
          <a:xfrm>
            <a:off x="4531189" y="1923043"/>
            <a:ext cx="2157514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400" dirty="0">
                <a:solidFill>
                  <a:srgbClr val="1982EB"/>
                </a:solidFill>
                <a:latin typeface="Stolzl Medium" panose="00000600000000000000" pitchFamily="2" charset="-52"/>
              </a:rPr>
              <a:t>Реклама в счетах ЖКХ</a:t>
            </a:r>
            <a:endParaRPr lang="ru-RU" sz="14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3FDA6-5E27-4523-8435-0A200A5ACA8C}"/>
              </a:ext>
            </a:extLst>
          </p:cNvPr>
          <p:cNvSpPr txBox="1"/>
          <p:nvPr/>
        </p:nvSpPr>
        <p:spPr>
          <a:xfrm>
            <a:off x="4414628" y="4982819"/>
            <a:ext cx="24541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Запуск маркетинговой воронки найма </a:t>
            </a:r>
          </a:p>
          <a:p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– быстрый рост </a:t>
            </a:r>
          </a:p>
          <a:p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обращений от</a:t>
            </a:r>
          </a:p>
          <a:p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 кандидатов.</a:t>
            </a:r>
          </a:p>
          <a:p>
            <a:endParaRPr lang="ru-RU" sz="1100" dirty="0">
              <a:solidFill>
                <a:srgbClr val="262626"/>
              </a:solidFill>
              <a:latin typeface="Stolzl Book" panose="00000500000000000000" pitchFamily="2" charset="-5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4AF995-4E4E-4012-8490-1469C6B15F45}"/>
              </a:ext>
            </a:extLst>
          </p:cNvPr>
          <p:cNvSpPr txBox="1"/>
          <p:nvPr/>
        </p:nvSpPr>
        <p:spPr>
          <a:xfrm>
            <a:off x="4366756" y="4703828"/>
            <a:ext cx="2283987" cy="243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400" dirty="0">
                <a:solidFill>
                  <a:srgbClr val="1982EB"/>
                </a:solidFill>
                <a:latin typeface="Stolzl Medium" panose="00000600000000000000" pitchFamily="2" charset="-52"/>
              </a:rPr>
              <a:t>Кадровая реклама</a:t>
            </a:r>
            <a:endParaRPr lang="ru-RU" sz="14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9C92AC-D15C-4985-B207-2A8E1AB3213B}"/>
              </a:ext>
            </a:extLst>
          </p:cNvPr>
          <p:cNvSpPr txBox="1"/>
          <p:nvPr/>
        </p:nvSpPr>
        <p:spPr>
          <a:xfrm>
            <a:off x="8438141" y="5008627"/>
            <a:ext cx="269002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Во всех </a:t>
            </a:r>
          </a:p>
          <a:p>
            <a:pPr algn="r"/>
            <a:r>
              <a:rPr lang="ru-RU" sz="11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гражданских </a:t>
            </a:r>
          </a:p>
          <a:p>
            <a:pPr algn="r"/>
            <a:r>
              <a:rPr lang="ru-RU" sz="11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Авиакомпаниях</a:t>
            </a:r>
          </a:p>
          <a:p>
            <a:pPr algn="r"/>
            <a:r>
              <a:rPr lang="ru-RU" sz="11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 и в бизнес</a:t>
            </a:r>
          </a:p>
          <a:p>
            <a:pPr algn="r"/>
            <a:r>
              <a:rPr lang="ru-RU" sz="11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 </a:t>
            </a:r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авиации.</a:t>
            </a:r>
            <a:endParaRPr lang="ru-RU" sz="11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16C290-47E4-4ED7-8364-17107E1A939B}"/>
              </a:ext>
            </a:extLst>
          </p:cNvPr>
          <p:cNvSpPr txBox="1"/>
          <p:nvPr/>
        </p:nvSpPr>
        <p:spPr>
          <a:xfrm>
            <a:off x="8638317" y="4703828"/>
            <a:ext cx="2496208" cy="243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100"/>
              </a:lnSpc>
            </a:pPr>
            <a:r>
              <a:rPr lang="ru-RU" sz="14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Реклама в самолетах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19B2F3-54B5-4E4C-9B32-FEB2CDAA3D37}"/>
              </a:ext>
            </a:extLst>
          </p:cNvPr>
          <p:cNvSpPr txBox="1"/>
          <p:nvPr/>
        </p:nvSpPr>
        <p:spPr>
          <a:xfrm>
            <a:off x="8600837" y="1912652"/>
            <a:ext cx="2421395" cy="243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100"/>
              </a:lnSpc>
            </a:pPr>
            <a:r>
              <a:rPr lang="ru-RU" sz="14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Реклама по району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C36151-85B2-4B4E-8FEC-6F152DB4AA41}"/>
              </a:ext>
            </a:extLst>
          </p:cNvPr>
          <p:cNvSpPr txBox="1"/>
          <p:nvPr/>
        </p:nvSpPr>
        <p:spPr>
          <a:xfrm>
            <a:off x="8185524" y="2208220"/>
            <a:ext cx="282850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Наружная реклама </a:t>
            </a:r>
          </a:p>
          <a:p>
            <a:pPr algn="r"/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на основных</a:t>
            </a:r>
          </a:p>
          <a:p>
            <a:pPr algn="r"/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 магистралях и </a:t>
            </a:r>
          </a:p>
          <a:p>
            <a:pPr algn="r"/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улицах городов </a:t>
            </a:r>
          </a:p>
          <a:p>
            <a:pPr algn="r"/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России.</a:t>
            </a:r>
            <a:endParaRPr lang="ru-RU" sz="11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D8C26A-2632-4A43-8A94-FA2CE243EAE6}"/>
              </a:ext>
            </a:extLst>
          </p:cNvPr>
          <p:cNvSpPr txBox="1"/>
          <p:nvPr/>
        </p:nvSpPr>
        <p:spPr>
          <a:xfrm>
            <a:off x="5603926" y="2273640"/>
            <a:ext cx="28285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Реклама в </a:t>
            </a:r>
          </a:p>
          <a:p>
            <a:pPr algn="r"/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новостройках</a:t>
            </a:r>
            <a:endParaRPr lang="ru-RU" sz="11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771B31B-D26C-4DBA-8361-B8D25159CD5A}"/>
              </a:ext>
            </a:extLst>
          </p:cNvPr>
          <p:cNvSpPr txBox="1"/>
          <p:nvPr/>
        </p:nvSpPr>
        <p:spPr>
          <a:xfrm>
            <a:off x="6833807" y="4675364"/>
            <a:ext cx="2283987" cy="243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sz="14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Digital </a:t>
            </a:r>
            <a:r>
              <a:rPr lang="ru-RU" sz="1400" dirty="0">
                <a:solidFill>
                  <a:srgbClr val="1982EB"/>
                </a:solidFill>
                <a:latin typeface="Stolzl Medium" panose="00000600000000000000" pitchFamily="2" charset="-52"/>
              </a:rPr>
              <a:t>реклама</a:t>
            </a:r>
            <a:endParaRPr lang="ru-RU" sz="14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CF7C54-FF38-460B-9037-C4A98D06D9F9}"/>
              </a:ext>
            </a:extLst>
          </p:cNvPr>
          <p:cNvSpPr txBox="1"/>
          <p:nvPr/>
        </p:nvSpPr>
        <p:spPr>
          <a:xfrm>
            <a:off x="5809811" y="5071319"/>
            <a:ext cx="28285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Любое продвижение</a:t>
            </a:r>
          </a:p>
          <a:p>
            <a:pPr algn="r"/>
            <a:r>
              <a:rPr lang="ru-RU" sz="1100" dirty="0">
                <a:solidFill>
                  <a:srgbClr val="262626"/>
                </a:solidFill>
                <a:latin typeface="Stolzl Book" panose="00000500000000000000" pitchFamily="2" charset="-52"/>
              </a:rPr>
              <a:t> в интернете</a:t>
            </a:r>
            <a:endParaRPr lang="ru-RU" sz="11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27B8DD-F4E9-410D-B29B-F0CD9149B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3621" y="554067"/>
            <a:ext cx="1326328" cy="6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6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D8AB71F-8007-4A40-A6A1-10C808F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36" y="479714"/>
            <a:ext cx="6103443" cy="5838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89100" y="1324425"/>
            <a:ext cx="449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254"/>
                </a:solidFill>
                <a:latin typeface="Stolzl Medium" panose="00000600000000000000" pitchFamily="2" charset="-52"/>
              </a:rPr>
              <a:t>Реклама в счетах за ЖКХ</a:t>
            </a:r>
            <a:endParaRPr lang="ru-RU" sz="2400" i="0" dirty="0">
              <a:solidFill>
                <a:srgbClr val="002254"/>
              </a:solidFill>
              <a:effectLst/>
              <a:latin typeface="Stolzl Medium" panose="00000600000000000000" pitchFamily="2" charset="-52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588950" y="487948"/>
            <a:ext cx="1116758" cy="230832"/>
            <a:chOff x="2054262" y="487948"/>
            <a:chExt cx="796888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F44044"/>
                </a:solidFill>
                <a:latin typeface="Stolzl Book" panose="00000500000000000000" pitchFamily="2" charset="-52"/>
              </a:rPr>
              <a:t>03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436352" y="613966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F840242-8799-4BF9-A4B3-A3E9D84C1AD8}"/>
              </a:ext>
            </a:extLst>
          </p:cNvPr>
          <p:cNvSpPr txBox="1"/>
          <p:nvPr/>
        </p:nvSpPr>
        <p:spPr>
          <a:xfrm>
            <a:off x="389099" y="2043128"/>
            <a:ext cx="3235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Высокая конверсия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389099" y="1719030"/>
            <a:ext cx="4663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982EB"/>
                </a:solidFill>
                <a:latin typeface="Stolzl Medium" panose="00000600000000000000" pitchFamily="2" charset="-52"/>
              </a:rPr>
              <a:t>Тираж от 10 000 листовок в месяц</a:t>
            </a:r>
            <a:endParaRPr lang="ru-RU" sz="16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389100" y="2615335"/>
            <a:ext cx="25935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Точная геолокация по выбранным индексам в крупнейших городах России.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6FB011-94EC-47A9-8C5D-547BEB4CB84E}"/>
              </a:ext>
            </a:extLst>
          </p:cNvPr>
          <p:cNvSpPr txBox="1"/>
          <p:nvPr/>
        </p:nvSpPr>
        <p:spPr>
          <a:xfrm>
            <a:off x="413628" y="3586167"/>
            <a:ext cx="31549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Огромный охват целевой аудитории вплоть  до небольших поселков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FF16952-E44A-4CCB-AA66-DCECCDB63958}"/>
              </a:ext>
            </a:extLst>
          </p:cNvPr>
          <p:cNvSpPr txBox="1"/>
          <p:nvPr/>
        </p:nvSpPr>
        <p:spPr>
          <a:xfrm>
            <a:off x="436352" y="4354322"/>
            <a:ext cx="270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Гарантия просмотра рекламного объявления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529C99-91A8-44AD-A3D6-6A65E32E0209}"/>
              </a:ext>
            </a:extLst>
          </p:cNvPr>
          <p:cNvCxnSpPr/>
          <p:nvPr/>
        </p:nvCxnSpPr>
        <p:spPr>
          <a:xfrm>
            <a:off x="436352" y="2583150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70E24C79-D71E-4B5F-ACA6-B54255BB8C54}"/>
              </a:ext>
            </a:extLst>
          </p:cNvPr>
          <p:cNvCxnSpPr/>
          <p:nvPr/>
        </p:nvCxnSpPr>
        <p:spPr>
          <a:xfrm>
            <a:off x="472424" y="3569442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0EFCFE9-B165-4649-AC31-1AA5AD790AB5}"/>
              </a:ext>
            </a:extLst>
          </p:cNvPr>
          <p:cNvCxnSpPr/>
          <p:nvPr/>
        </p:nvCxnSpPr>
        <p:spPr>
          <a:xfrm>
            <a:off x="436352" y="4960711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139E18E-9577-4B40-9E13-B50585359FBF}"/>
              </a:ext>
            </a:extLst>
          </p:cNvPr>
          <p:cNvSpPr txBox="1"/>
          <p:nvPr/>
        </p:nvSpPr>
        <p:spPr>
          <a:xfrm>
            <a:off x="418768" y="5013092"/>
            <a:ext cx="270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Высокое доверие к рекламным материалам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438110C-5D99-4E1B-8191-52CC15EE4126}"/>
              </a:ext>
            </a:extLst>
          </p:cNvPr>
          <p:cNvCxnSpPr/>
          <p:nvPr/>
        </p:nvCxnSpPr>
        <p:spPr>
          <a:xfrm>
            <a:off x="472424" y="5626414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944E1D5-F11C-452D-91F6-2C5F20EA5C05}"/>
              </a:ext>
            </a:extLst>
          </p:cNvPr>
          <p:cNvCxnSpPr/>
          <p:nvPr/>
        </p:nvCxnSpPr>
        <p:spPr>
          <a:xfrm>
            <a:off x="472424" y="4342737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4BB662-6F0C-4FC9-A6FB-6D80123CF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46" y="795679"/>
            <a:ext cx="438950" cy="4389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D69A0D-89E6-4C72-B3C1-780EE0E68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251" y="685924"/>
            <a:ext cx="1326328" cy="6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D8AB71F-8007-4A40-A6A1-10C808F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36" y="479714"/>
            <a:ext cx="6103443" cy="5838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57452" y="1253699"/>
            <a:ext cx="449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254"/>
                </a:solidFill>
                <a:latin typeface="Stolzl Medium" panose="00000600000000000000" pitchFamily="2" charset="-52"/>
              </a:rPr>
              <a:t>Реклама по району</a:t>
            </a:r>
            <a:endParaRPr lang="ru-RU" sz="2400" i="0" dirty="0">
              <a:solidFill>
                <a:srgbClr val="002254"/>
              </a:solidFill>
              <a:effectLst/>
              <a:latin typeface="Stolzl Medium" panose="00000600000000000000" pitchFamily="2" charset="-52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588950" y="487948"/>
            <a:ext cx="1072796" cy="230832"/>
            <a:chOff x="2054262" y="487948"/>
            <a:chExt cx="796888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F44044"/>
                </a:solidFill>
                <a:latin typeface="Stolzl Book" panose="00000500000000000000" pitchFamily="2" charset="-52"/>
              </a:rPr>
              <a:t>04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436352" y="613966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F840242-8799-4BF9-A4B3-A3E9D84C1AD8}"/>
              </a:ext>
            </a:extLst>
          </p:cNvPr>
          <p:cNvSpPr txBox="1"/>
          <p:nvPr/>
        </p:nvSpPr>
        <p:spPr>
          <a:xfrm>
            <a:off x="372104" y="2319532"/>
            <a:ext cx="31182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Разные форматы рекламных носителей </a:t>
            </a:r>
            <a:r>
              <a:rPr lang="en-US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(Indoor/Outdoor)</a:t>
            </a:r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– тысячи просмотров в день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370489" y="1722591"/>
            <a:ext cx="3441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На основных </a:t>
            </a:r>
            <a:r>
              <a:rPr lang="ru-RU" sz="1600" dirty="0">
                <a:solidFill>
                  <a:srgbClr val="1982EB"/>
                </a:solidFill>
                <a:latin typeface="Stolzl Medium" panose="00000600000000000000" pitchFamily="2" charset="-52"/>
              </a:rPr>
              <a:t>магистралях и улицах в России</a:t>
            </a:r>
            <a:endParaRPr lang="ru-RU" sz="16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458867" y="2862011"/>
            <a:ext cx="2454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FF16952-E44A-4CCB-AA66-DCECCDB63958}"/>
              </a:ext>
            </a:extLst>
          </p:cNvPr>
          <p:cNvSpPr txBox="1"/>
          <p:nvPr/>
        </p:nvSpPr>
        <p:spPr>
          <a:xfrm>
            <a:off x="374355" y="3829435"/>
            <a:ext cx="34373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Нестандартные рекламные форматы: ВУЗы, МФЦ, аптеки, </a:t>
            </a:r>
            <a:r>
              <a:rPr lang="ru-RU" sz="1400" dirty="0" err="1">
                <a:solidFill>
                  <a:srgbClr val="262626"/>
                </a:solidFill>
                <a:latin typeface="Stolzl Book" panose="00000500000000000000" pitchFamily="2" charset="-52"/>
              </a:rPr>
              <a:t>постаматы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 банкоматы и др.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529C99-91A8-44AD-A3D6-6A65E32E0209}"/>
              </a:ext>
            </a:extLst>
          </p:cNvPr>
          <p:cNvCxnSpPr/>
          <p:nvPr/>
        </p:nvCxnSpPr>
        <p:spPr>
          <a:xfrm>
            <a:off x="418768" y="3047108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0EFCFE9-B165-4649-AC31-1AA5AD790AB5}"/>
              </a:ext>
            </a:extLst>
          </p:cNvPr>
          <p:cNvCxnSpPr/>
          <p:nvPr/>
        </p:nvCxnSpPr>
        <p:spPr>
          <a:xfrm>
            <a:off x="436352" y="4703644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139E18E-9577-4B40-9E13-B50585359FBF}"/>
              </a:ext>
            </a:extLst>
          </p:cNvPr>
          <p:cNvSpPr txBox="1"/>
          <p:nvPr/>
        </p:nvSpPr>
        <p:spPr>
          <a:xfrm>
            <a:off x="374356" y="4802097"/>
            <a:ext cx="2705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Размещение рекламы в мобильных приложениях с точным геотаргетингом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944E1D5-F11C-452D-91F6-2C5F20EA5C05}"/>
              </a:ext>
            </a:extLst>
          </p:cNvPr>
          <p:cNvCxnSpPr/>
          <p:nvPr/>
        </p:nvCxnSpPr>
        <p:spPr>
          <a:xfrm>
            <a:off x="472424" y="3742719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5CBF12-ED7D-43F4-B69C-6E76C5AF1A83}"/>
              </a:ext>
            </a:extLst>
          </p:cNvPr>
          <p:cNvSpPr txBox="1"/>
          <p:nvPr/>
        </p:nvSpPr>
        <p:spPr>
          <a:xfrm>
            <a:off x="363604" y="3139410"/>
            <a:ext cx="2923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Свободные р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екламные площади всегда в наличии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95455B-69F4-4DAE-9F1D-057C73EC5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03" y="788536"/>
            <a:ext cx="438950" cy="4389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B26FC2A-5B9D-4789-A102-726376FC0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251" y="685924"/>
            <a:ext cx="1326328" cy="6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5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D8AB71F-8007-4A40-A6A1-10C808F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36" y="479714"/>
            <a:ext cx="6103443" cy="5838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63604" y="1394904"/>
            <a:ext cx="449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002254"/>
                </a:solidFill>
                <a:effectLst/>
                <a:latin typeface="Stolzl Medium" panose="00000600000000000000" pitchFamily="2" charset="-52"/>
              </a:rPr>
              <a:t>Кадровая реклама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588950" y="487948"/>
            <a:ext cx="1115000" cy="230832"/>
            <a:chOff x="2054262" y="487948"/>
            <a:chExt cx="796888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F44044"/>
                </a:solidFill>
                <a:latin typeface="Stolzl Book" panose="00000500000000000000" pitchFamily="2" charset="-52"/>
              </a:rPr>
              <a:t>05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436352" y="613966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F840242-8799-4BF9-A4B3-A3E9D84C1AD8}"/>
              </a:ext>
            </a:extLst>
          </p:cNvPr>
          <p:cNvSpPr txBox="1"/>
          <p:nvPr/>
        </p:nvSpPr>
        <p:spPr>
          <a:xfrm>
            <a:off x="372105" y="2434668"/>
            <a:ext cx="2672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Точная настройка по целевой аудитории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370489" y="1817629"/>
            <a:ext cx="3441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982EB"/>
                </a:solidFill>
                <a:latin typeface="Stolzl Medium" panose="00000600000000000000" pitchFamily="2" charset="-52"/>
              </a:rPr>
              <a:t>Комплексная офлайн и онлайн реклама</a:t>
            </a:r>
            <a:endParaRPr lang="ru-RU" sz="16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458867" y="2862011"/>
            <a:ext cx="2454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FF16952-E44A-4CCB-AA66-DCECCDB63958}"/>
              </a:ext>
            </a:extLst>
          </p:cNvPr>
          <p:cNvSpPr txBox="1"/>
          <p:nvPr/>
        </p:nvSpPr>
        <p:spPr>
          <a:xfrm>
            <a:off x="418768" y="3878741"/>
            <a:ext cx="270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Показ рекламы с точностью до индекса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529C99-91A8-44AD-A3D6-6A65E32E0209}"/>
              </a:ext>
            </a:extLst>
          </p:cNvPr>
          <p:cNvCxnSpPr/>
          <p:nvPr/>
        </p:nvCxnSpPr>
        <p:spPr>
          <a:xfrm>
            <a:off x="418768" y="3017383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0EFCFE9-B165-4649-AC31-1AA5AD790AB5}"/>
              </a:ext>
            </a:extLst>
          </p:cNvPr>
          <p:cNvCxnSpPr/>
          <p:nvPr/>
        </p:nvCxnSpPr>
        <p:spPr>
          <a:xfrm>
            <a:off x="436352" y="4457038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139E18E-9577-4B40-9E13-B50585359FBF}"/>
              </a:ext>
            </a:extLst>
          </p:cNvPr>
          <p:cNvSpPr txBox="1"/>
          <p:nvPr/>
        </p:nvSpPr>
        <p:spPr>
          <a:xfrm>
            <a:off x="406538" y="4586062"/>
            <a:ext cx="270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Создание кадровых </a:t>
            </a:r>
            <a:r>
              <a:rPr lang="ru-RU" sz="1400" dirty="0" err="1">
                <a:solidFill>
                  <a:srgbClr val="262626"/>
                </a:solidFill>
                <a:latin typeface="Stolzl Book" panose="00000500000000000000" pitchFamily="2" charset="-52"/>
              </a:rPr>
              <a:t>лендингов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 за 3 дня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944E1D5-F11C-452D-91F6-2C5F20EA5C05}"/>
              </a:ext>
            </a:extLst>
          </p:cNvPr>
          <p:cNvCxnSpPr/>
          <p:nvPr/>
        </p:nvCxnSpPr>
        <p:spPr>
          <a:xfrm>
            <a:off x="472424" y="3741879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5CBF12-ED7D-43F4-B69C-6E76C5AF1A83}"/>
              </a:ext>
            </a:extLst>
          </p:cNvPr>
          <p:cNvSpPr txBox="1"/>
          <p:nvPr/>
        </p:nvSpPr>
        <p:spPr>
          <a:xfrm>
            <a:off x="363604" y="3083308"/>
            <a:ext cx="3364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Запуск маркетинговой воронки найма - быстрый результат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2D04C-26DF-4A7F-A1A6-B303AA4C5154}"/>
              </a:ext>
            </a:extLst>
          </p:cNvPr>
          <p:cNvSpPr txBox="1"/>
          <p:nvPr/>
        </p:nvSpPr>
        <p:spPr>
          <a:xfrm>
            <a:off x="418768" y="5464943"/>
            <a:ext cx="270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Работаем со всеми основными отраслями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BF92B6C-2151-4A1E-82E8-CA95964B79BC}"/>
              </a:ext>
            </a:extLst>
          </p:cNvPr>
          <p:cNvCxnSpPr/>
          <p:nvPr/>
        </p:nvCxnSpPr>
        <p:spPr>
          <a:xfrm>
            <a:off x="485759" y="5402739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CF739E-7C90-4150-B304-19674CB51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46" y="802558"/>
            <a:ext cx="438950" cy="4389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9CA284C-2AF9-4F25-ABDB-2A6B25F8C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251" y="685924"/>
            <a:ext cx="1326328" cy="6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D8AB71F-8007-4A40-A6A1-10C808F45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36" y="479714"/>
            <a:ext cx="6103443" cy="583853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63604" y="1288011"/>
            <a:ext cx="449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254"/>
                </a:solidFill>
                <a:latin typeface="Stolzl Medium" panose="00000600000000000000" pitchFamily="2" charset="-52"/>
              </a:rPr>
              <a:t>Реклама в самолетах</a:t>
            </a:r>
            <a:endParaRPr lang="ru-RU" sz="2400" i="0" dirty="0">
              <a:solidFill>
                <a:srgbClr val="002254"/>
              </a:solidFill>
              <a:effectLst/>
              <a:latin typeface="Stolzl Medium" panose="00000600000000000000" pitchFamily="2" charset="-52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588949" y="487948"/>
            <a:ext cx="1143136" cy="230832"/>
            <a:chOff x="2054262" y="487948"/>
            <a:chExt cx="796888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i="0" dirty="0">
                <a:solidFill>
                  <a:srgbClr val="F44044"/>
                </a:solidFill>
                <a:effectLst/>
                <a:latin typeface="Stolzl Book" panose="00000500000000000000" pitchFamily="2" charset="-52"/>
              </a:rPr>
              <a:t>06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436352" y="613966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370489" y="1765711"/>
            <a:ext cx="3943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982EB"/>
                </a:solidFill>
                <a:latin typeface="Stolzl Medium" panose="00000600000000000000" pitchFamily="2" charset="-52"/>
              </a:rPr>
              <a:t>Во всех гражданских авиакомпаниях и бизнес-авиации</a:t>
            </a:r>
            <a:endParaRPr lang="ru-RU" sz="16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458867" y="2862011"/>
            <a:ext cx="2454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529C99-91A8-44AD-A3D6-6A65E32E0209}"/>
              </a:ext>
            </a:extLst>
          </p:cNvPr>
          <p:cNvCxnSpPr/>
          <p:nvPr/>
        </p:nvCxnSpPr>
        <p:spPr>
          <a:xfrm>
            <a:off x="418768" y="3022822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0EFCFE9-B165-4649-AC31-1AA5AD790AB5}"/>
              </a:ext>
            </a:extLst>
          </p:cNvPr>
          <p:cNvCxnSpPr/>
          <p:nvPr/>
        </p:nvCxnSpPr>
        <p:spPr>
          <a:xfrm>
            <a:off x="388954" y="4965316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944E1D5-F11C-452D-91F6-2C5F20EA5C05}"/>
              </a:ext>
            </a:extLst>
          </p:cNvPr>
          <p:cNvCxnSpPr/>
          <p:nvPr/>
        </p:nvCxnSpPr>
        <p:spPr>
          <a:xfrm>
            <a:off x="418768" y="3887451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5CBF12-ED7D-43F4-B69C-6E76C5AF1A83}"/>
              </a:ext>
            </a:extLst>
          </p:cNvPr>
          <p:cNvSpPr txBox="1"/>
          <p:nvPr/>
        </p:nvSpPr>
        <p:spPr>
          <a:xfrm>
            <a:off x="388954" y="2425607"/>
            <a:ext cx="3324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Множество рекламных носителей (онлайн и офлайн)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2D04C-26DF-4A7F-A1A6-B303AA4C5154}"/>
              </a:ext>
            </a:extLst>
          </p:cNvPr>
          <p:cNvSpPr txBox="1"/>
          <p:nvPr/>
        </p:nvSpPr>
        <p:spPr>
          <a:xfrm>
            <a:off x="388953" y="5038673"/>
            <a:ext cx="3071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Доступ к обеспеченной аудитории, выбирающий самолет во время отпуска или для командировок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D442CD-1970-4A51-AFA0-54F2439F6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9" y="784551"/>
            <a:ext cx="438315" cy="43831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C10232C-D108-4834-BA09-F36C6247006A}"/>
              </a:ext>
            </a:extLst>
          </p:cNvPr>
          <p:cNvSpPr txBox="1"/>
          <p:nvPr/>
        </p:nvSpPr>
        <p:spPr>
          <a:xfrm>
            <a:off x="394557" y="3084517"/>
            <a:ext cx="28276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Широкий охват и длительный контакт аудитории с рекламой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D211FF-064C-47C9-868B-D410C817123D}"/>
              </a:ext>
            </a:extLst>
          </p:cNvPr>
          <p:cNvSpPr txBox="1"/>
          <p:nvPr/>
        </p:nvSpPr>
        <p:spPr>
          <a:xfrm>
            <a:off x="388954" y="3960004"/>
            <a:ext cx="31014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0" dirty="0">
                <a:solidFill>
                  <a:srgbClr val="262626"/>
                </a:solidFill>
                <a:effectLst/>
                <a:latin typeface="Stolzl Book" panose="00000500000000000000" pitchFamily="2" charset="-52"/>
              </a:rPr>
              <a:t>Эффективность: 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информация в полете воспринимается позитивно и запоминается надолго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6DB1457-C840-4795-A767-9703236E8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251" y="685924"/>
            <a:ext cx="1326328" cy="6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7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538C4335-517C-43D8-8FCD-32FF2A97AB62}"/>
              </a:ext>
            </a:extLst>
          </p:cNvPr>
          <p:cNvSpPr txBox="1"/>
          <p:nvPr/>
        </p:nvSpPr>
        <p:spPr>
          <a:xfrm>
            <a:off x="363604" y="1288011"/>
            <a:ext cx="4491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254"/>
                </a:solidFill>
                <a:latin typeface="Stolzl Medium" panose="00000600000000000000" pitchFamily="2" charset="-52"/>
              </a:rPr>
              <a:t>Реклама в ЖК</a:t>
            </a:r>
            <a:endParaRPr lang="ru-RU" sz="2400" i="0" dirty="0">
              <a:solidFill>
                <a:srgbClr val="002254"/>
              </a:solidFill>
              <a:effectLst/>
              <a:latin typeface="Stolzl Medium" panose="00000600000000000000" pitchFamily="2" charset="-52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D7B4991-4333-4A44-88F6-263A6B916602}"/>
              </a:ext>
            </a:extLst>
          </p:cNvPr>
          <p:cNvGrpSpPr/>
          <p:nvPr/>
        </p:nvGrpSpPr>
        <p:grpSpPr>
          <a:xfrm>
            <a:off x="588949" y="487948"/>
            <a:ext cx="1143136" cy="230832"/>
            <a:chOff x="2054262" y="487948"/>
            <a:chExt cx="796888" cy="2308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521A0010-89CE-4958-9974-6585FDE92971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2F6BE5-A57B-47E6-97B3-87058894714A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Подробнее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554EF2-8373-4C05-82D9-F6A63E1F2818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i="0" dirty="0">
                <a:solidFill>
                  <a:srgbClr val="F44044"/>
                </a:solidFill>
                <a:effectLst/>
                <a:latin typeface="Stolzl Book" panose="00000500000000000000" pitchFamily="2" charset="-52"/>
              </a:rPr>
              <a:t>07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21DBC-BA0B-4EDD-8B7E-2209507A9AF0}"/>
              </a:ext>
            </a:extLst>
          </p:cNvPr>
          <p:cNvSpPr txBox="1"/>
          <p:nvPr/>
        </p:nvSpPr>
        <p:spPr>
          <a:xfrm>
            <a:off x="436352" y="613966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6A38BD1-1927-4342-8090-83C50EBC44B8}"/>
              </a:ext>
            </a:extLst>
          </p:cNvPr>
          <p:cNvSpPr txBox="1"/>
          <p:nvPr/>
        </p:nvSpPr>
        <p:spPr>
          <a:xfrm>
            <a:off x="370489" y="1765711"/>
            <a:ext cx="3943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982EB"/>
                </a:solidFill>
                <a:latin typeface="Stolzl Medium" panose="00000600000000000000" pitchFamily="2" charset="-52"/>
              </a:rPr>
              <a:t>В новых и заселенных ЖК по Москве и другим городам РФ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6041886-7677-4383-8DB1-FB4EA99DF2CB}"/>
              </a:ext>
            </a:extLst>
          </p:cNvPr>
          <p:cNvSpPr txBox="1"/>
          <p:nvPr/>
        </p:nvSpPr>
        <p:spPr>
          <a:xfrm>
            <a:off x="458867" y="2862011"/>
            <a:ext cx="2454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944E1D5-F11C-452D-91F6-2C5F20EA5C05}"/>
              </a:ext>
            </a:extLst>
          </p:cNvPr>
          <p:cNvCxnSpPr/>
          <p:nvPr/>
        </p:nvCxnSpPr>
        <p:spPr>
          <a:xfrm>
            <a:off x="436351" y="4058417"/>
            <a:ext cx="3071588" cy="0"/>
          </a:xfrm>
          <a:prstGeom prst="line">
            <a:avLst/>
          </a:prstGeom>
          <a:ln w="9525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5CBF12-ED7D-43F4-B69C-6E76C5AF1A83}"/>
              </a:ext>
            </a:extLst>
          </p:cNvPr>
          <p:cNvSpPr txBox="1"/>
          <p:nvPr/>
        </p:nvSpPr>
        <p:spPr>
          <a:xfrm>
            <a:off x="363603" y="2383544"/>
            <a:ext cx="356746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Несколько рекламных носителей:</a:t>
            </a:r>
          </a:p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- Телеграмм каналы</a:t>
            </a:r>
          </a:p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- </a:t>
            </a:r>
            <a:r>
              <a:rPr lang="ru-RU" sz="1400" dirty="0" err="1">
                <a:solidFill>
                  <a:srgbClr val="262626"/>
                </a:solidFill>
                <a:latin typeface="Stolzl Book" panose="00000500000000000000" pitchFamily="2" charset="-52"/>
              </a:rPr>
              <a:t>Пуш</a:t>
            </a:r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 уведомления</a:t>
            </a:r>
          </a:p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- Реклама в Папке Новосел</a:t>
            </a:r>
          </a:p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- Реклама в почтовых ящиках</a:t>
            </a:r>
          </a:p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- Реклама в Лифтах и так далее</a:t>
            </a:r>
          </a:p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 </a:t>
            </a:r>
            <a:endParaRPr lang="ru-RU" sz="14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2D04C-26DF-4A7F-A1A6-B303AA4C5154}"/>
              </a:ext>
            </a:extLst>
          </p:cNvPr>
          <p:cNvSpPr txBox="1"/>
          <p:nvPr/>
        </p:nvSpPr>
        <p:spPr>
          <a:xfrm>
            <a:off x="436352" y="4232485"/>
            <a:ext cx="34947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62626"/>
                </a:solidFill>
                <a:latin typeface="Stolzl Book" panose="00000500000000000000" pitchFamily="2" charset="-52"/>
              </a:rPr>
              <a:t>Работа с Агентствами Недвижимости по продвижению рекламы клиентов  в офисах продаж АН при покупке квартир (и новостройки  и вторичный рынок)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D442CD-1970-4A51-AFA0-54F2439F6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9" y="784551"/>
            <a:ext cx="438315" cy="4383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490584-5B5F-41CB-A225-E6603456D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8401" y="219742"/>
            <a:ext cx="6103443" cy="58385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9C6AA3-B1A9-4BC6-B43F-35A20DCFC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251" y="685924"/>
            <a:ext cx="1326328" cy="6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3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BBE0C4D2-A04E-455A-9916-64BD50D947A9}"/>
              </a:ext>
            </a:extLst>
          </p:cNvPr>
          <p:cNvSpPr txBox="1"/>
          <p:nvPr/>
        </p:nvSpPr>
        <p:spPr>
          <a:xfrm>
            <a:off x="6508610" y="4700023"/>
            <a:ext cx="2796941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400" dirty="0">
                <a:solidFill>
                  <a:srgbClr val="1982EB"/>
                </a:solidFill>
                <a:latin typeface="Stolzl Medium" panose="00000600000000000000" pitchFamily="2" charset="-52"/>
              </a:rPr>
              <a:t>Управление клиентскими базами данных</a:t>
            </a:r>
            <a:endParaRPr lang="ru-RU" sz="14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0B553A1-6511-47DE-BA03-1D77DD16F033}"/>
              </a:ext>
            </a:extLst>
          </p:cNvPr>
          <p:cNvGrpSpPr/>
          <p:nvPr/>
        </p:nvGrpSpPr>
        <p:grpSpPr>
          <a:xfrm>
            <a:off x="519024" y="5540474"/>
            <a:ext cx="11153952" cy="1216794"/>
            <a:chOff x="3657600" y="6363006"/>
            <a:chExt cx="7334250" cy="800100"/>
          </a:xfrm>
          <a:solidFill>
            <a:schemeClr val="bg1">
              <a:alpha val="40000"/>
            </a:schemeClr>
          </a:solidFill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D2405CA-12CF-488C-A16B-6C838B04C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57600" y="6363006"/>
              <a:ext cx="3667125" cy="8001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FC86CD6-8E6E-4D1E-ABC4-604353B7C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24725" y="6363006"/>
              <a:ext cx="3667125" cy="80010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3EB0A1E-E214-43C0-97CA-D0C60F5DFFEB}"/>
              </a:ext>
            </a:extLst>
          </p:cNvPr>
          <p:cNvGrpSpPr/>
          <p:nvPr/>
        </p:nvGrpSpPr>
        <p:grpSpPr>
          <a:xfrm>
            <a:off x="519024" y="5540474"/>
            <a:ext cx="11153952" cy="1216794"/>
            <a:chOff x="3657600" y="6363006"/>
            <a:chExt cx="7334250" cy="800100"/>
          </a:xfrm>
          <a:solidFill>
            <a:schemeClr val="bg1">
              <a:alpha val="40000"/>
            </a:schemeClr>
          </a:solidFill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FF04785C-272E-4591-BF6B-6106B7F1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57600" y="6363006"/>
              <a:ext cx="3667125" cy="8001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B107A86B-36F4-4021-9F00-BA8DCF253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24725" y="6363006"/>
              <a:ext cx="3667125" cy="8001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DDC4FDC-1078-4DBD-BBE8-8B6C6AE20FA7}"/>
              </a:ext>
            </a:extLst>
          </p:cNvPr>
          <p:cNvSpPr txBox="1"/>
          <p:nvPr/>
        </p:nvSpPr>
        <p:spPr>
          <a:xfrm>
            <a:off x="4510558" y="5038442"/>
            <a:ext cx="24541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262626"/>
                </a:solidFill>
                <a:latin typeface="Stolzl Book" panose="00000500000000000000" pitchFamily="2" charset="-52"/>
              </a:rPr>
              <a:t>Сканирование, оцифровка, обработка и архивирование документов и анкет.</a:t>
            </a:r>
          </a:p>
          <a:p>
            <a:endParaRPr lang="ru-RU" sz="1000" dirty="0">
              <a:solidFill>
                <a:srgbClr val="262626"/>
              </a:solidFill>
              <a:latin typeface="Stolzl Book" panose="00000500000000000000" pitchFamily="2" charset="-52"/>
            </a:endParaRPr>
          </a:p>
          <a:p>
            <a:endParaRPr lang="ru-RU" sz="1200" dirty="0">
              <a:solidFill>
                <a:srgbClr val="262626"/>
              </a:solidFill>
              <a:latin typeface="Stolzl Book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746A7B-958F-452A-BAD6-391BF0816B59}"/>
              </a:ext>
            </a:extLst>
          </p:cNvPr>
          <p:cNvSpPr txBox="1"/>
          <p:nvPr/>
        </p:nvSpPr>
        <p:spPr>
          <a:xfrm>
            <a:off x="4493234" y="4669203"/>
            <a:ext cx="1666089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400" i="0" dirty="0">
                <a:solidFill>
                  <a:srgbClr val="1982EB"/>
                </a:solidFill>
                <a:effectLst/>
                <a:latin typeface="Stolzl Medium" panose="00000600000000000000" pitchFamily="2" charset="-52"/>
              </a:rPr>
              <a:t>Оцифровка документов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F298AA-BE7C-43C6-AA43-F80FBB4ACA38}"/>
              </a:ext>
            </a:extLst>
          </p:cNvPr>
          <p:cNvSpPr txBox="1"/>
          <p:nvPr/>
        </p:nvSpPr>
        <p:spPr>
          <a:xfrm>
            <a:off x="6598902" y="5071381"/>
            <a:ext cx="26766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262626"/>
                </a:solidFill>
                <a:latin typeface="Stolzl Book" panose="00000500000000000000" pitchFamily="2" charset="-52"/>
              </a:rPr>
              <a:t>Рост клиентской базы и эффективная коммуникация с конечным потребителем. </a:t>
            </a:r>
            <a:endParaRPr lang="ru-RU" sz="10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CC001B-EB2A-48A9-B59B-D3AE617CBC2A}"/>
              </a:ext>
            </a:extLst>
          </p:cNvPr>
          <p:cNvSpPr txBox="1"/>
          <p:nvPr/>
        </p:nvSpPr>
        <p:spPr>
          <a:xfrm>
            <a:off x="509753" y="1629773"/>
            <a:ext cx="2745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254"/>
                </a:solidFill>
                <a:latin typeface="Stolzl Medium" panose="00000600000000000000" pitchFamily="2" charset="-52"/>
              </a:rPr>
              <a:t>Леттершоп</a:t>
            </a:r>
            <a:endParaRPr lang="ru-RU" sz="3200" i="0" dirty="0">
              <a:solidFill>
                <a:srgbClr val="002254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4C0BFB2-0106-4CD3-BC53-56D649DF303D}"/>
              </a:ext>
            </a:extLst>
          </p:cNvPr>
          <p:cNvSpPr txBox="1"/>
          <p:nvPr/>
        </p:nvSpPr>
        <p:spPr>
          <a:xfrm>
            <a:off x="9303397" y="4942936"/>
            <a:ext cx="2295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262626"/>
                </a:solidFill>
                <a:latin typeface="Stolzl Book" panose="00000500000000000000" pitchFamily="2" charset="-52"/>
              </a:rPr>
              <a:t>Прямые коммуникации с вашими клиентами: информирование, опросы, сбор данных.</a:t>
            </a:r>
            <a:endParaRPr lang="ru-RU" sz="10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C6EC8C-6468-4371-B9F4-682EF93DACFD}"/>
              </a:ext>
            </a:extLst>
          </p:cNvPr>
          <p:cNvSpPr txBox="1"/>
          <p:nvPr/>
        </p:nvSpPr>
        <p:spPr>
          <a:xfrm>
            <a:off x="9891023" y="4649048"/>
            <a:ext cx="1710477" cy="243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100"/>
              </a:lnSpc>
            </a:pPr>
            <a:r>
              <a:rPr lang="ru-RU" sz="1400" dirty="0">
                <a:solidFill>
                  <a:srgbClr val="1982EB"/>
                </a:solidFill>
                <a:latin typeface="Stolzl Medium" panose="00000600000000000000" pitchFamily="2" charset="-52"/>
              </a:rPr>
              <a:t>Контакт-центр</a:t>
            </a:r>
            <a:endParaRPr lang="ru-RU" sz="14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E9E4683-B82C-4522-8B2D-83323C7E2C71}"/>
              </a:ext>
            </a:extLst>
          </p:cNvPr>
          <p:cNvSpPr txBox="1"/>
          <p:nvPr/>
        </p:nvSpPr>
        <p:spPr>
          <a:xfrm>
            <a:off x="6723989" y="1625102"/>
            <a:ext cx="2421395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400" dirty="0">
                <a:solidFill>
                  <a:srgbClr val="1982EB"/>
                </a:solidFill>
                <a:latin typeface="Stolzl Medium" panose="00000600000000000000" pitchFamily="2" charset="-52"/>
              </a:rPr>
              <a:t>Печать и доставка   счетов-квитанций</a:t>
            </a:r>
            <a:endParaRPr lang="ru-RU" sz="14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61716DD-6FFD-4C7A-8965-59D87525188F}"/>
              </a:ext>
            </a:extLst>
          </p:cNvPr>
          <p:cNvSpPr txBox="1"/>
          <p:nvPr/>
        </p:nvSpPr>
        <p:spPr>
          <a:xfrm>
            <a:off x="4261673" y="1967120"/>
            <a:ext cx="24541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262626"/>
                </a:solidFill>
                <a:latin typeface="Stolzl Book" panose="00000500000000000000" pitchFamily="2" charset="-52"/>
              </a:rPr>
              <a:t>Стандартные и нестандартные варианты упаковки писем </a:t>
            </a:r>
            <a:r>
              <a:rPr lang="en-US" sz="1000" dirty="0">
                <a:solidFill>
                  <a:srgbClr val="262626"/>
                </a:solidFill>
                <a:latin typeface="Stolzl Book" panose="00000500000000000000" pitchFamily="2" charset="-52"/>
              </a:rPr>
              <a:t>/</a:t>
            </a:r>
            <a:r>
              <a:rPr lang="ru-RU" sz="1000" dirty="0">
                <a:solidFill>
                  <a:srgbClr val="262626"/>
                </a:solidFill>
                <a:latin typeface="Stolzl Book" panose="00000500000000000000" pitchFamily="2" charset="-52"/>
              </a:rPr>
              <a:t> Рассылка каталогов, брошюр, почтовых карточек, купонов, листовок.</a:t>
            </a:r>
            <a:endParaRPr lang="ru-RU" sz="10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C4320DB-8344-4913-A2C7-14AB5E8758EE}"/>
              </a:ext>
            </a:extLst>
          </p:cNvPr>
          <p:cNvSpPr txBox="1"/>
          <p:nvPr/>
        </p:nvSpPr>
        <p:spPr>
          <a:xfrm>
            <a:off x="4279910" y="1695635"/>
            <a:ext cx="2157514" cy="243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400" dirty="0">
                <a:solidFill>
                  <a:srgbClr val="1982EB"/>
                </a:solidFill>
                <a:latin typeface="Stolzl Medium" panose="00000600000000000000" pitchFamily="2" charset="-52"/>
              </a:rPr>
              <a:t>Директ-маркетинг</a:t>
            </a:r>
            <a:endParaRPr lang="ru-RU" sz="14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AB6AE3-E288-4D5B-93BD-C2D467C255F8}"/>
              </a:ext>
            </a:extLst>
          </p:cNvPr>
          <p:cNvSpPr txBox="1"/>
          <p:nvPr/>
        </p:nvSpPr>
        <p:spPr>
          <a:xfrm>
            <a:off x="6596347" y="2009182"/>
            <a:ext cx="26766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262626"/>
                </a:solidFill>
                <a:latin typeface="Stolzl Book" panose="00000500000000000000" pitchFamily="2" charset="-52"/>
              </a:rPr>
              <a:t>Упрощает организацию сбора коммунальных платежей, сокращает издержки.</a:t>
            </a:r>
            <a:endParaRPr lang="ru-RU" sz="1000" i="0" dirty="0">
              <a:solidFill>
                <a:srgbClr val="262626"/>
              </a:solidFill>
              <a:effectLst/>
              <a:latin typeface="Stolzl Book" panose="00000500000000000000" pitchFamily="2" charset="-5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9876924-5954-44C1-9641-B09C24FF5841}"/>
              </a:ext>
            </a:extLst>
          </p:cNvPr>
          <p:cNvSpPr txBox="1"/>
          <p:nvPr/>
        </p:nvSpPr>
        <p:spPr>
          <a:xfrm>
            <a:off x="8992223" y="1972573"/>
            <a:ext cx="26900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rgbClr val="262626"/>
                </a:solidFill>
                <a:latin typeface="Stolzl Book" panose="00000500000000000000" pitchFamily="2" charset="-52"/>
              </a:rPr>
              <a:t>Печать, отправка, обработка корреспонденции, сканирование и архивация документации.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8C9155-3C57-4AB1-BF3B-E87DDE4AD623}"/>
              </a:ext>
            </a:extLst>
          </p:cNvPr>
          <p:cNvSpPr txBox="1"/>
          <p:nvPr/>
        </p:nvSpPr>
        <p:spPr>
          <a:xfrm>
            <a:off x="9525562" y="1620921"/>
            <a:ext cx="2138845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100"/>
              </a:lnSpc>
            </a:pPr>
            <a:r>
              <a:rPr lang="ru-RU" sz="1400" dirty="0">
                <a:solidFill>
                  <a:srgbClr val="1982EB"/>
                </a:solidFill>
                <a:latin typeface="Stolzl Medium" panose="00000600000000000000" pitchFamily="2" charset="-52"/>
              </a:rPr>
              <a:t>Аутсорсинг документооборота</a:t>
            </a:r>
            <a:endParaRPr lang="ru-RU" sz="1400" i="0" dirty="0">
              <a:solidFill>
                <a:srgbClr val="1982EB"/>
              </a:solidFill>
              <a:effectLst/>
              <a:latin typeface="Stolzl Medium" panose="00000600000000000000" pitchFamily="2" charset="-52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170A1E-367B-4B59-BBB5-32B325BF21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47" t="43205"/>
          <a:stretch/>
        </p:blipFill>
        <p:spPr>
          <a:xfrm flipH="1">
            <a:off x="519900" y="3184788"/>
            <a:ext cx="3434567" cy="188384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9FE0F1E-F484-433E-82D3-40BB0A9785CF}"/>
              </a:ext>
            </a:extLst>
          </p:cNvPr>
          <p:cNvGrpSpPr/>
          <p:nvPr/>
        </p:nvGrpSpPr>
        <p:grpSpPr>
          <a:xfrm>
            <a:off x="4614527" y="2917723"/>
            <a:ext cx="6302490" cy="1604701"/>
            <a:chOff x="4565764" y="2959971"/>
            <a:chExt cx="6302490" cy="160470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A8C88FF-1857-454A-BD02-F90BF0649162}"/>
                </a:ext>
              </a:extLst>
            </p:cNvPr>
            <p:cNvGrpSpPr/>
            <p:nvPr/>
          </p:nvGrpSpPr>
          <p:grpSpPr>
            <a:xfrm>
              <a:off x="4566092" y="3502016"/>
              <a:ext cx="6302161" cy="482003"/>
              <a:chOff x="5628170" y="3651226"/>
              <a:chExt cx="4014396" cy="482003"/>
            </a:xfrm>
          </p:grpSpPr>
          <p:sp>
            <p:nvSpPr>
              <p:cNvPr id="73" name="Левая круглая скобка 72">
                <a:extLst>
                  <a:ext uri="{FF2B5EF4-FFF2-40B4-BE49-F238E27FC236}">
                    <a16:creationId xmlns:a16="http://schemas.microsoft.com/office/drawing/2014/main" id="{D86DED47-7B8A-4E3E-8B20-FDDE1E1CAC79}"/>
                  </a:ext>
                </a:extLst>
              </p:cNvPr>
              <p:cNvSpPr/>
              <p:nvPr/>
            </p:nvSpPr>
            <p:spPr>
              <a:xfrm rot="5400000">
                <a:off x="7543048" y="2033711"/>
                <a:ext cx="184640" cy="4014396"/>
              </a:xfrm>
              <a:prstGeom prst="leftBracket">
                <a:avLst>
                  <a:gd name="adj" fmla="val 77299"/>
                </a:avLst>
              </a:prstGeom>
              <a:ln w="12700">
                <a:solidFill>
                  <a:srgbClr val="1982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" name="Левая круглая скобка 2">
                <a:extLst>
                  <a:ext uri="{FF2B5EF4-FFF2-40B4-BE49-F238E27FC236}">
                    <a16:creationId xmlns:a16="http://schemas.microsoft.com/office/drawing/2014/main" id="{DEBA15E3-6914-4C9C-8D0E-9CA1A52A6CD3}"/>
                  </a:ext>
                </a:extLst>
              </p:cNvPr>
              <p:cNvSpPr/>
              <p:nvPr/>
            </p:nvSpPr>
            <p:spPr>
              <a:xfrm rot="16200000">
                <a:off x="7543048" y="1736348"/>
                <a:ext cx="184640" cy="4014396"/>
              </a:xfrm>
              <a:prstGeom prst="leftBracket">
                <a:avLst>
                  <a:gd name="adj" fmla="val 77299"/>
                </a:avLst>
              </a:prstGeom>
              <a:ln w="12700">
                <a:solidFill>
                  <a:srgbClr val="1982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3E486D11-5090-4497-8444-30E844CB8981}"/>
                </a:ext>
              </a:extLst>
            </p:cNvPr>
            <p:cNvCxnSpPr>
              <a:cxnSpLocks/>
            </p:cNvCxnSpPr>
            <p:nvPr/>
          </p:nvCxnSpPr>
          <p:spPr>
            <a:xfrm>
              <a:off x="4565764" y="2959971"/>
              <a:ext cx="0" cy="542989"/>
            </a:xfrm>
            <a:prstGeom prst="line">
              <a:avLst/>
            </a:prstGeom>
            <a:ln w="12700">
              <a:solidFill>
                <a:srgbClr val="1982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EA2586BE-8E8B-4F97-A2CA-C091542610E9}"/>
                </a:ext>
              </a:extLst>
            </p:cNvPr>
            <p:cNvCxnSpPr>
              <a:cxnSpLocks/>
            </p:cNvCxnSpPr>
            <p:nvPr/>
          </p:nvCxnSpPr>
          <p:spPr>
            <a:xfrm>
              <a:off x="7739988" y="2959971"/>
              <a:ext cx="0" cy="542989"/>
            </a:xfrm>
            <a:prstGeom prst="line">
              <a:avLst/>
            </a:prstGeom>
            <a:ln w="12700">
              <a:solidFill>
                <a:srgbClr val="1982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D88B3195-B32C-4404-A1A6-5CC7CDF98D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68254" y="2959971"/>
              <a:ext cx="0" cy="542989"/>
            </a:xfrm>
            <a:prstGeom prst="line">
              <a:avLst/>
            </a:prstGeom>
            <a:ln w="12700">
              <a:solidFill>
                <a:srgbClr val="1982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BFC6E16F-7436-4A79-85EE-FD00D627852C}"/>
                </a:ext>
              </a:extLst>
            </p:cNvPr>
            <p:cNvGrpSpPr/>
            <p:nvPr/>
          </p:nvGrpSpPr>
          <p:grpSpPr>
            <a:xfrm>
              <a:off x="4565764" y="3984019"/>
              <a:ext cx="6302490" cy="580653"/>
              <a:chOff x="4552621" y="4133229"/>
              <a:chExt cx="6302490" cy="719092"/>
            </a:xfrm>
          </p:grpSpPr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4D43081F-4C51-4D31-8FDB-AED085D09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6845" y="4133229"/>
                <a:ext cx="0" cy="719092"/>
              </a:xfrm>
              <a:prstGeom prst="line">
                <a:avLst/>
              </a:prstGeom>
              <a:ln w="12700">
                <a:solidFill>
                  <a:srgbClr val="1982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44C00A18-102C-4A70-A092-3CFE93125B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5111" y="4133229"/>
                <a:ext cx="0" cy="719092"/>
              </a:xfrm>
              <a:prstGeom prst="line">
                <a:avLst/>
              </a:prstGeom>
              <a:ln w="12700">
                <a:solidFill>
                  <a:srgbClr val="1982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>
                <a:extLst>
                  <a:ext uri="{FF2B5EF4-FFF2-40B4-BE49-F238E27FC236}">
                    <a16:creationId xmlns:a16="http://schemas.microsoft.com/office/drawing/2014/main" id="{9AF7D8BF-A50C-4C83-8F8A-00CB8349E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2621" y="4133229"/>
                <a:ext cx="0" cy="719092"/>
              </a:xfrm>
              <a:prstGeom prst="line">
                <a:avLst/>
              </a:prstGeom>
              <a:ln w="12700">
                <a:solidFill>
                  <a:srgbClr val="1982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1018A51D-B4CE-4B95-AE06-0B2587C826A1}"/>
              </a:ext>
            </a:extLst>
          </p:cNvPr>
          <p:cNvSpPr/>
          <p:nvPr/>
        </p:nvSpPr>
        <p:spPr>
          <a:xfrm>
            <a:off x="7189097" y="3096534"/>
            <a:ext cx="1199307" cy="1199307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8EF5A16-FFB3-4FB9-A01C-79B04EB87E06}"/>
              </a:ext>
            </a:extLst>
          </p:cNvPr>
          <p:cNvGrpSpPr/>
          <p:nvPr/>
        </p:nvGrpSpPr>
        <p:grpSpPr>
          <a:xfrm>
            <a:off x="588950" y="487948"/>
            <a:ext cx="796888" cy="230832"/>
            <a:chOff x="2054262" y="487948"/>
            <a:chExt cx="796888" cy="230832"/>
          </a:xfrm>
        </p:grpSpPr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7FA4C591-5444-4B28-8D08-67FB464C7DBA}"/>
                </a:ext>
              </a:extLst>
            </p:cNvPr>
            <p:cNvSpPr/>
            <p:nvPr/>
          </p:nvSpPr>
          <p:spPr>
            <a:xfrm>
              <a:off x="2054262" y="487948"/>
              <a:ext cx="744549" cy="230832"/>
            </a:xfrm>
            <a:prstGeom prst="roundRect">
              <a:avLst>
                <a:gd name="adj" fmla="val 50000"/>
              </a:avLst>
            </a:prstGeom>
            <a:solidFill>
              <a:srgbClr val="198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0F0C960-8FE4-4D8A-9F72-1D1F3C71FCA8}"/>
                </a:ext>
              </a:extLst>
            </p:cNvPr>
            <p:cNvSpPr txBox="1"/>
            <p:nvPr/>
          </p:nvSpPr>
          <p:spPr>
            <a:xfrm>
              <a:off x="2106601" y="487948"/>
              <a:ext cx="74454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Stolzl Book" panose="00000500000000000000" pitchFamily="2" charset="-52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Услуги</a:t>
              </a:r>
              <a:endParaRPr lang="ru-RU" sz="900" dirty="0">
                <a:solidFill>
                  <a:schemeClr val="bg1"/>
                </a:solidFill>
                <a:latin typeface="Stolzl Book" panose="00000500000000000000" pitchFamily="2" charset="-52"/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617F760-979B-4F46-8338-E7255D57EE46}"/>
              </a:ext>
            </a:extLst>
          </p:cNvPr>
          <p:cNvSpPr txBox="1"/>
          <p:nvPr/>
        </p:nvSpPr>
        <p:spPr>
          <a:xfrm>
            <a:off x="10567208" y="6147454"/>
            <a:ext cx="1188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i="0" dirty="0">
                <a:solidFill>
                  <a:srgbClr val="F44044"/>
                </a:solidFill>
                <a:effectLst/>
                <a:latin typeface="Stolzl Book" panose="00000500000000000000" pitchFamily="2" charset="-52"/>
              </a:rPr>
              <a:t>08</a:t>
            </a:r>
            <a:endParaRPr lang="de-DE" sz="900" dirty="0">
              <a:solidFill>
                <a:srgbClr val="F44044"/>
              </a:solidFill>
              <a:latin typeface="Stolzl Book" panose="00000500000000000000" pitchFamily="2" charset="-52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D1147B7-DAA8-4861-A3A4-F5C4130E3AA4}"/>
              </a:ext>
            </a:extLst>
          </p:cNvPr>
          <p:cNvSpPr txBox="1"/>
          <p:nvPr/>
        </p:nvSpPr>
        <p:spPr>
          <a:xfrm>
            <a:off x="436352" y="6139664"/>
            <a:ext cx="23689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latin typeface="Stolzl Book" panose="00000500000000000000" pitchFamily="2" charset="-52"/>
              </a:rPr>
              <a:t>www.accordpost.ru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Stolzl Book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799839-8BDC-4B77-83F8-52EB0F1DCB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6075" y="3312901"/>
            <a:ext cx="745349" cy="7453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A78F6-F5CC-4F70-2F6E-8F25ADD94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74" y="800332"/>
            <a:ext cx="43895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13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841</Words>
  <Application>Microsoft Office PowerPoint</Application>
  <PresentationFormat>Широкоэкранный</PresentationFormat>
  <Paragraphs>182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Stolzl Bold</vt:lpstr>
      <vt:lpstr>Arial</vt:lpstr>
      <vt:lpstr>Calibri Light</vt:lpstr>
      <vt:lpstr>Calibri</vt:lpstr>
      <vt:lpstr>Stolzl Medium</vt:lpstr>
      <vt:lpstr>Stolzl 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Анзылова</dc:creator>
  <cp:lastModifiedBy>Мелешкина Вероника Юрьевна</cp:lastModifiedBy>
  <cp:revision>137</cp:revision>
  <dcterms:created xsi:type="dcterms:W3CDTF">2024-04-01T14:21:08Z</dcterms:created>
  <dcterms:modified xsi:type="dcterms:W3CDTF">2024-10-22T07:13:41Z</dcterms:modified>
</cp:coreProperties>
</file>